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8" r:id="rId12"/>
    <p:sldId id="267" r:id="rId13"/>
    <p:sldId id="266"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79929" autoAdjust="0"/>
  </p:normalViewPr>
  <p:slideViewPr>
    <p:cSldViewPr snapToGrid="0">
      <p:cViewPr>
        <p:scale>
          <a:sx n="100" d="100"/>
          <a:sy n="100" d="100"/>
        </p:scale>
        <p:origin x="-72" y="20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623032-6FA5-4C4C-960F-8A128121DC56}" type="datetimeFigureOut">
              <a:rPr lang="en-US" smtClean="0"/>
              <a:t>4/7/2019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A52F22-1647-419C-B1E2-71DB20A3B431}" type="slidenum">
              <a:rPr lang="en-US" smtClean="0"/>
              <a:t>‹#›</a:t>
            </a:fld>
            <a:endParaRPr lang="en-US"/>
          </a:p>
        </p:txBody>
      </p:sp>
    </p:spTree>
    <p:extLst>
      <p:ext uri="{BB962C8B-B14F-4D97-AF65-F5344CB8AC3E}">
        <p14:creationId xmlns:p14="http://schemas.microsoft.com/office/powerpoint/2010/main" val="3000277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Resilience is an integral human quality. Resilience underscores human potential and strengths, and it is a prudent part of the healing process from a traumatic experience. This resilience presentation focusses on </a:t>
            </a:r>
            <a:r>
              <a:rPr lang="en-US" sz="1200" kern="1200" dirty="0" smtClean="0">
                <a:solidFill>
                  <a:schemeClr val="tx1"/>
                </a:solidFill>
                <a:effectLst/>
                <a:latin typeface="Times New Roman" pitchFamily="18" charset="0"/>
                <a:ea typeface="+mn-ea"/>
                <a:cs typeface="Times New Roman" pitchFamily="18" charset="0"/>
              </a:rPr>
              <a:t>coming</a:t>
            </a:r>
            <a:r>
              <a:rPr lang="en-US" sz="1200" kern="1200" baseline="0" dirty="0" smtClean="0">
                <a:solidFill>
                  <a:schemeClr val="tx1"/>
                </a:solidFill>
                <a:effectLst/>
                <a:latin typeface="Times New Roman" pitchFamily="18" charset="0"/>
                <a:ea typeface="+mn-ea"/>
                <a:cs typeface="Times New Roman" pitchFamily="18" charset="0"/>
              </a:rPr>
              <a:t> up with</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a:solidFill>
                  <a:schemeClr val="tx1"/>
                </a:solidFill>
                <a:effectLst/>
                <a:latin typeface="Times New Roman" pitchFamily="18" charset="0"/>
                <a:ea typeface="+mn-ea"/>
                <a:cs typeface="Times New Roman" pitchFamily="18" charset="0"/>
              </a:rPr>
              <a:t>a mock case study of a </a:t>
            </a:r>
            <a:r>
              <a:rPr lang="en-US" sz="1200" kern="1200" dirty="0" smtClean="0">
                <a:solidFill>
                  <a:schemeClr val="tx1"/>
                </a:solidFill>
                <a:effectLst/>
                <a:latin typeface="Times New Roman" pitchFamily="18" charset="0"/>
                <a:ea typeface="+mn-ea"/>
                <a:cs typeface="Times New Roman" pitchFamily="18" charset="0"/>
              </a:rPr>
              <a:t>client </a:t>
            </a:r>
            <a:r>
              <a:rPr lang="en-US" sz="1200" kern="1200" dirty="0">
                <a:solidFill>
                  <a:schemeClr val="tx1"/>
                </a:solidFill>
                <a:effectLst/>
                <a:latin typeface="Times New Roman" pitchFamily="18" charset="0"/>
                <a:ea typeface="+mn-ea"/>
                <a:cs typeface="Times New Roman" pitchFamily="18" charset="0"/>
              </a:rPr>
              <a:t>a survivor of a traumatic event and </a:t>
            </a:r>
            <a:r>
              <a:rPr lang="en-US" sz="1200" kern="1200" dirty="0" smtClean="0">
                <a:solidFill>
                  <a:schemeClr val="tx1"/>
                </a:solidFill>
                <a:effectLst/>
                <a:latin typeface="Times New Roman" pitchFamily="18" charset="0"/>
                <a:ea typeface="+mn-ea"/>
                <a:cs typeface="Times New Roman" pitchFamily="18" charset="0"/>
              </a:rPr>
              <a:t>have </a:t>
            </a:r>
            <a:r>
              <a:rPr lang="en-US" sz="1200" kern="1200" dirty="0">
                <a:solidFill>
                  <a:schemeClr val="tx1"/>
                </a:solidFill>
                <a:effectLst/>
                <a:latin typeface="Times New Roman" pitchFamily="18" charset="0"/>
                <a:ea typeface="+mn-ea"/>
                <a:cs typeface="Times New Roman" pitchFamily="18" charset="0"/>
              </a:rPr>
              <a:t>overcome the experience and is now </a:t>
            </a:r>
            <a:r>
              <a:rPr lang="en-US" sz="1200" kern="1200" dirty="0" smtClean="0">
                <a:solidFill>
                  <a:schemeClr val="tx1"/>
                </a:solidFill>
                <a:effectLst/>
                <a:latin typeface="Times New Roman" pitchFamily="18" charset="0"/>
                <a:ea typeface="+mn-ea"/>
                <a:cs typeface="Times New Roman" pitchFamily="18" charset="0"/>
              </a:rPr>
              <a:t>demonstrates </a:t>
            </a:r>
            <a:r>
              <a:rPr lang="en-US" sz="1200" kern="1200" dirty="0">
                <a:solidFill>
                  <a:schemeClr val="tx1"/>
                </a:solidFill>
                <a:effectLst/>
                <a:latin typeface="Times New Roman" pitchFamily="18" charset="0"/>
                <a:ea typeface="+mn-ea"/>
                <a:cs typeface="Times New Roman" pitchFamily="18" charset="0"/>
              </a:rPr>
              <a:t>resilience and </a:t>
            </a:r>
            <a:r>
              <a:rPr lang="en-US" sz="1200" kern="1200" dirty="0" smtClean="0">
                <a:solidFill>
                  <a:schemeClr val="tx1"/>
                </a:solidFill>
                <a:effectLst/>
                <a:latin typeface="Times New Roman" pitchFamily="18" charset="0"/>
                <a:ea typeface="+mn-ea"/>
                <a:cs typeface="Times New Roman" pitchFamily="18" charset="0"/>
              </a:rPr>
              <a:t>general </a:t>
            </a:r>
            <a:r>
              <a:rPr lang="en-US" sz="1200" kern="1200" dirty="0">
                <a:solidFill>
                  <a:schemeClr val="tx1"/>
                </a:solidFill>
                <a:effectLst/>
                <a:latin typeface="Times New Roman" pitchFamily="18" charset="0"/>
                <a:ea typeface="+mn-ea"/>
                <a:cs typeface="Times New Roman" pitchFamily="18" charset="0"/>
              </a:rPr>
              <a:t>wellbeing, </a:t>
            </a:r>
            <a:r>
              <a:rPr lang="en-US" sz="1200" kern="1200" dirty="0" smtClean="0">
                <a:solidFill>
                  <a:schemeClr val="tx1"/>
                </a:solidFill>
                <a:effectLst/>
                <a:latin typeface="Times New Roman" pitchFamily="18" charset="0"/>
                <a:ea typeface="+mn-ea"/>
                <a:cs typeface="Times New Roman" pitchFamily="18" charset="0"/>
              </a:rPr>
              <a:t>concept </a:t>
            </a:r>
            <a:r>
              <a:rPr lang="en-US" sz="1200" kern="1200" dirty="0">
                <a:solidFill>
                  <a:schemeClr val="tx1"/>
                </a:solidFill>
                <a:effectLst/>
                <a:latin typeface="Times New Roman" pitchFamily="18" charset="0"/>
                <a:ea typeface="+mn-ea"/>
                <a:cs typeface="Times New Roman" pitchFamily="18" charset="0"/>
              </a:rPr>
              <a:t>of resilience, </a:t>
            </a:r>
            <a:r>
              <a:rPr lang="en-US" sz="1200" kern="1200" dirty="0" smtClean="0">
                <a:solidFill>
                  <a:schemeClr val="tx1"/>
                </a:solidFill>
                <a:effectLst/>
                <a:latin typeface="Times New Roman" pitchFamily="18" charset="0"/>
                <a:ea typeface="+mn-ea"/>
                <a:cs typeface="Times New Roman" pitchFamily="18" charset="0"/>
              </a:rPr>
              <a:t>describes </a:t>
            </a:r>
            <a:r>
              <a:rPr lang="en-US" sz="1200" kern="1200" dirty="0">
                <a:solidFill>
                  <a:schemeClr val="tx1"/>
                </a:solidFill>
                <a:effectLst/>
                <a:latin typeface="Times New Roman" pitchFamily="18" charset="0"/>
                <a:ea typeface="+mn-ea"/>
                <a:cs typeface="Times New Roman" pitchFamily="18" charset="0"/>
              </a:rPr>
              <a:t>event the client experienced and how the client </a:t>
            </a:r>
            <a:r>
              <a:rPr lang="en-US" sz="1200" kern="1200" dirty="0" smtClean="0">
                <a:solidFill>
                  <a:schemeClr val="tx1"/>
                </a:solidFill>
                <a:effectLst/>
                <a:latin typeface="Times New Roman" pitchFamily="18" charset="0"/>
                <a:ea typeface="+mn-ea"/>
                <a:cs typeface="Times New Roman" pitchFamily="18" charset="0"/>
              </a:rPr>
              <a:t>interpreted </a:t>
            </a:r>
            <a:r>
              <a:rPr lang="en-US" sz="1200" kern="1200" dirty="0">
                <a:solidFill>
                  <a:schemeClr val="tx1"/>
                </a:solidFill>
                <a:effectLst/>
                <a:latin typeface="Times New Roman" pitchFamily="18" charset="0"/>
                <a:ea typeface="+mn-ea"/>
                <a:cs typeface="Times New Roman" pitchFamily="18" charset="0"/>
              </a:rPr>
              <a:t>and </a:t>
            </a:r>
            <a:r>
              <a:rPr lang="en-US" sz="1200" kern="1200" dirty="0" smtClean="0">
                <a:solidFill>
                  <a:schemeClr val="tx1"/>
                </a:solidFill>
                <a:effectLst/>
                <a:latin typeface="Times New Roman" pitchFamily="18" charset="0"/>
                <a:ea typeface="+mn-ea"/>
                <a:cs typeface="Times New Roman" pitchFamily="18" charset="0"/>
              </a:rPr>
              <a:t>later conquered </a:t>
            </a:r>
            <a:r>
              <a:rPr lang="en-US" sz="1200" kern="1200" dirty="0">
                <a:solidFill>
                  <a:schemeClr val="tx1"/>
                </a:solidFill>
                <a:effectLst/>
                <a:latin typeface="Times New Roman" pitchFamily="18" charset="0"/>
                <a:ea typeface="+mn-ea"/>
                <a:cs typeface="Times New Roman" pitchFamily="18" charset="0"/>
              </a:rPr>
              <a:t>the event by use of </a:t>
            </a:r>
            <a:r>
              <a:rPr lang="en-US" sz="1200" kern="1200" dirty="0" smtClean="0">
                <a:solidFill>
                  <a:schemeClr val="tx1"/>
                </a:solidFill>
                <a:effectLst/>
                <a:latin typeface="Times New Roman" pitchFamily="18" charset="0"/>
                <a:ea typeface="+mn-ea"/>
                <a:cs typeface="Times New Roman" pitchFamily="18" charset="0"/>
              </a:rPr>
              <a:t>benefit finding, sense making </a:t>
            </a:r>
            <a:r>
              <a:rPr lang="en-US" sz="1200" kern="1200" smtClean="0">
                <a:solidFill>
                  <a:schemeClr val="tx1"/>
                </a:solidFill>
                <a:effectLst/>
                <a:latin typeface="Times New Roman" pitchFamily="18" charset="0"/>
                <a:ea typeface="+mn-ea"/>
                <a:cs typeface="Times New Roman" pitchFamily="18" charset="0"/>
              </a:rPr>
              <a:t>and meaning-making. </a:t>
            </a:r>
            <a:r>
              <a:rPr lang="en-US" sz="1200" kern="1200" dirty="0">
                <a:solidFill>
                  <a:schemeClr val="tx1"/>
                </a:solidFill>
                <a:effectLst/>
                <a:latin typeface="Times New Roman" pitchFamily="18" charset="0"/>
                <a:ea typeface="+mn-ea"/>
                <a:cs typeface="Times New Roman" pitchFamily="18" charset="0"/>
              </a:rPr>
              <a:t>Eventually, the presentation will address the post-traumatic growth the client experienced and giving an explanation of the role of resilience in protecting wellbeing.</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13A52F22-1647-419C-B1E2-71DB20A3B431}" type="slidenum">
              <a:rPr lang="en-US" smtClean="0"/>
              <a:t>1</a:t>
            </a:fld>
            <a:endParaRPr lang="en-US"/>
          </a:p>
        </p:txBody>
      </p:sp>
    </p:spTree>
    <p:extLst>
      <p:ext uri="{BB962C8B-B14F-4D97-AF65-F5344CB8AC3E}">
        <p14:creationId xmlns:p14="http://schemas.microsoft.com/office/powerpoint/2010/main" val="4064707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itchFamily="18" charset="0"/>
                <a:ea typeface="+mn-ea"/>
                <a:cs typeface="Times New Roman" pitchFamily="18" charset="0"/>
              </a:rPr>
              <a:t>Resilience is the ability of a person’s potential and ability to build significant emotional and psychological skills. Additionally, resilience implies the ability to utilize external, social and familial support to address stressful events and experiences in life comfortably. According to </a:t>
            </a:r>
            <a:r>
              <a:rPr lang="en-GB" sz="1200" kern="1200" dirty="0">
                <a:solidFill>
                  <a:schemeClr val="tx1"/>
                </a:solidFill>
                <a:effectLst/>
                <a:latin typeface="Times New Roman" pitchFamily="18" charset="0"/>
                <a:ea typeface="+mn-ea"/>
                <a:cs typeface="Times New Roman" pitchFamily="18" charset="0"/>
              </a:rPr>
              <a:t>Simpson &amp; </a:t>
            </a:r>
            <a:r>
              <a:rPr lang="en-GB" sz="1200" kern="1200" dirty="0" smtClean="0">
                <a:solidFill>
                  <a:schemeClr val="tx1"/>
                </a:solidFill>
                <a:effectLst/>
                <a:latin typeface="Times New Roman" pitchFamily="18" charset="0"/>
                <a:ea typeface="+mn-ea"/>
                <a:cs typeface="Times New Roman" pitchFamily="18" charset="0"/>
              </a:rPr>
              <a:t>Jones </a:t>
            </a:r>
            <a:r>
              <a:rPr lang="en-GB" sz="1200" kern="1200" dirty="0">
                <a:solidFill>
                  <a:schemeClr val="tx1"/>
                </a:solidFill>
                <a:effectLst/>
                <a:latin typeface="Times New Roman" pitchFamily="18" charset="0"/>
                <a:ea typeface="+mn-ea"/>
                <a:cs typeface="Times New Roman" pitchFamily="18" charset="0"/>
              </a:rPr>
              <a:t>(</a:t>
            </a:r>
            <a:r>
              <a:rPr lang="en-GB" sz="1200" kern="1200" dirty="0" smtClean="0">
                <a:solidFill>
                  <a:schemeClr val="tx1"/>
                </a:solidFill>
                <a:effectLst/>
                <a:latin typeface="Times New Roman" pitchFamily="18" charset="0"/>
                <a:ea typeface="+mn-ea"/>
                <a:cs typeface="Times New Roman" pitchFamily="18" charset="0"/>
              </a:rPr>
              <a:t>2013),</a:t>
            </a:r>
            <a:r>
              <a:rPr lang="en-GB" sz="1200" kern="1200" baseline="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psychologically</a:t>
            </a:r>
            <a:r>
              <a:rPr lang="en-US" sz="1200" kern="1200" dirty="0">
                <a:solidFill>
                  <a:schemeClr val="tx1"/>
                </a:solidFill>
                <a:effectLst/>
                <a:latin typeface="Times New Roman" pitchFamily="18" charset="0"/>
                <a:ea typeface="+mn-ea"/>
                <a:cs typeface="Times New Roman" pitchFamily="18" charset="0"/>
              </a:rPr>
              <a:t>, resilience appears much more than just the absence of psychopathology. It involves the ability to change towards positive effects. Furthermore, resilience is believed to be formed in a two-dimensional way; the adaptation to the results of a problem and vulnerability to adversities.  </a:t>
            </a:r>
          </a:p>
          <a:p>
            <a:r>
              <a:rPr lang="en-US" sz="1200" kern="1200" dirty="0">
                <a:solidFill>
                  <a:schemeClr val="tx1"/>
                </a:solidFill>
                <a:effectLst/>
                <a:latin typeface="Times New Roman" pitchFamily="18" charset="0"/>
                <a:ea typeface="+mn-ea"/>
                <a:cs typeface="Times New Roman" pitchFamily="18" charset="0"/>
              </a:rPr>
              <a:t>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13A52F22-1647-419C-B1E2-71DB20A3B431}" type="slidenum">
              <a:rPr lang="en-US" smtClean="0"/>
              <a:t>2</a:t>
            </a:fld>
            <a:endParaRPr lang="en-US"/>
          </a:p>
        </p:txBody>
      </p:sp>
    </p:spTree>
    <p:extLst>
      <p:ext uri="{BB962C8B-B14F-4D97-AF65-F5344CB8AC3E}">
        <p14:creationId xmlns:p14="http://schemas.microsoft.com/office/powerpoint/2010/main" val="1878605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An appropriate scenario of a mock client would be a friend who got attacked physically by a colleague. Before the occurrence of the event, the friend has a strong belief of the sense of trust and safety in his world, and he was cautious of the approaches he takes to ensure his own safety. However, in a short while, that belief is tattered. The fight or flight response subjects the friend in an extreme condition of arousal in the midst of the attack. As a result, a flashbulb memory emerges and it is so vivid. Consequentially, the flashbulb memory induces trauma to this friend making him begin experiencing waking life and dreams. The long-term effect is evident as the friend is now irritable, anxious, withdrawn, startled, and depressed.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13A52F22-1647-419C-B1E2-71DB20A3B431}" type="slidenum">
              <a:rPr lang="en-US" smtClean="0"/>
              <a:t>3</a:t>
            </a:fld>
            <a:endParaRPr lang="en-US"/>
          </a:p>
        </p:txBody>
      </p:sp>
    </p:spTree>
    <p:extLst>
      <p:ext uri="{BB962C8B-B14F-4D97-AF65-F5344CB8AC3E}">
        <p14:creationId xmlns:p14="http://schemas.microsoft.com/office/powerpoint/2010/main" val="2616040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Resilience refers to the capacity to adjust to extreme negative scenarios while upholding a steady level of functionality. In other words, it is the power to recover. McCauley et al</a:t>
            </a:r>
            <a:r>
              <a:rPr lang="en-US" sz="1200" kern="1200" dirty="0" smtClean="0">
                <a:solidFill>
                  <a:schemeClr val="tx1"/>
                </a:solidFill>
                <a:effectLst/>
                <a:latin typeface="Times New Roman" pitchFamily="18" charset="0"/>
                <a:ea typeface="+mn-ea"/>
                <a:cs typeface="Times New Roman" pitchFamily="18" charset="0"/>
              </a:rPr>
              <a:t>. (2013) </a:t>
            </a:r>
            <a:r>
              <a:rPr lang="en-US" sz="1200" kern="1200" dirty="0">
                <a:solidFill>
                  <a:schemeClr val="tx1"/>
                </a:solidFill>
                <a:effectLst/>
                <a:latin typeface="Times New Roman" pitchFamily="18" charset="0"/>
                <a:ea typeface="+mn-ea"/>
                <a:cs typeface="Times New Roman" pitchFamily="18" charset="0"/>
              </a:rPr>
              <a:t>explain that the patterns that are created during the recovery process are known as resilience trajectories, in this case, it is the path followed from the initial response to the trauma all the way to the highest scope of recovery. A trajectory may be hit so hard at the beginning to the extent of never recovering fully. Another trajectory may not be troubled as such but still takes a long time to recover. On the same line, a trajectory may be subjected to a severe reaction from the start of the traumatic event and induces a comparatively fast recovery to a durable situation that is much higher than it was before the emergence of trauma. That is the explanation that is given as to when whatever that failed to kill an individual but instead made them stronger.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13A52F22-1647-419C-B1E2-71DB20A3B431}" type="slidenum">
              <a:rPr lang="en-US" smtClean="0"/>
              <a:t>4</a:t>
            </a:fld>
            <a:endParaRPr lang="en-US"/>
          </a:p>
        </p:txBody>
      </p:sp>
    </p:spTree>
    <p:extLst>
      <p:ext uri="{BB962C8B-B14F-4D97-AF65-F5344CB8AC3E}">
        <p14:creationId xmlns:p14="http://schemas.microsoft.com/office/powerpoint/2010/main" val="3676485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During the event, the client thought and believed that he was powerless over the attack. Therefore, he ended up interpreting the event as his own disappointment and failure to be in control. He, might also have interpreted it as a situation that was unmanageable. Possibly, the client is engrossed in imagining what wrong thing he had done. This is the primary reason victims blame their encounters and why individuals develop survivor guilt especially during the times when other people are badly injured, and they are not. Consequentially, the client would as well interpret it as living in a world where no individual should be trusted. Similarly, the client could interpret it as that nobody came for his defense and so, he lives in a world where people are self-centered.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13A52F22-1647-419C-B1E2-71DB20A3B431}" type="slidenum">
              <a:rPr lang="en-US" smtClean="0"/>
              <a:t>5</a:t>
            </a:fld>
            <a:endParaRPr lang="en-US"/>
          </a:p>
        </p:txBody>
      </p:sp>
    </p:spTree>
    <p:extLst>
      <p:ext uri="{BB962C8B-B14F-4D97-AF65-F5344CB8AC3E}">
        <p14:creationId xmlns:p14="http://schemas.microsoft.com/office/powerpoint/2010/main" val="3866314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According to the explanation of the meaning-making technique, traumatic scenarios result in disruption of international systems. This implies that meaning-making dealing enabled the patient to have restoration congruency in between appraisal of the traumatic event and environmental meaning. The client is most likely, to develop coping predictors towards the event. Meaning-making can yield two outcomes; general coping and adaptive or active coping to problematic events. In a case, the client develops senses which enable him to adapt to fewer distress emotions, but there can be a perception growth related to severe distress. These outcomes imply that generating sense out of a difficult scenario can be as a result of meaning-making. Meaning making emphasizes on active coping and seems adaptive which leads to one developing coping efforts (Tsai et al., 2015).</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13A52F22-1647-419C-B1E2-71DB20A3B431}" type="slidenum">
              <a:rPr lang="en-US" smtClean="0"/>
              <a:t>6</a:t>
            </a:fld>
            <a:endParaRPr lang="en-US"/>
          </a:p>
        </p:txBody>
      </p:sp>
    </p:spTree>
    <p:extLst>
      <p:ext uri="{BB962C8B-B14F-4D97-AF65-F5344CB8AC3E}">
        <p14:creationId xmlns:p14="http://schemas.microsoft.com/office/powerpoint/2010/main" val="1248246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From the happening of the event that the client encountered, sense-making carries the concept of adequacy. Sensemaking will enable the client to sensualize how ambiguous the situation was. More appropriately, he will be in a position to generate a situational awareness and develop comprehension of complex circumstances that he encountered. This will be sufficed in making decisions pertaining to the physical assault he encountered. Sensemaking will make the client feel motivated and develop continuous efforts to understand connections that relate to the event he encountered to real life situation.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13A52F22-1647-419C-B1E2-71DB20A3B431}" type="slidenum">
              <a:rPr lang="en-US" smtClean="0"/>
              <a:t>7</a:t>
            </a:fld>
            <a:endParaRPr lang="en-US"/>
          </a:p>
        </p:txBody>
      </p:sp>
    </p:spTree>
    <p:extLst>
      <p:ext uri="{BB962C8B-B14F-4D97-AF65-F5344CB8AC3E}">
        <p14:creationId xmlns:p14="http://schemas.microsoft.com/office/powerpoint/2010/main" val="25526095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Relating the event that the client encountered to the benefit finding and resilience, we notice that the client is more likely to develop positive psychology which is usually necessary putting emphasis on positive traits as well as strengths and potentials of human experiences (Rainey et al., 2014). Benefit finding as discussed by psychologists leads to identification and recognition of benefits of negative events and adversities such as physical assaults and traumatic events. Therefore, benefit finding in relation to situations that met the client will enable him to develop adversarial growth and posttraumatic growth.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13A52F22-1647-419C-B1E2-71DB20A3B431}" type="slidenum">
              <a:rPr lang="en-US" smtClean="0"/>
              <a:t>8</a:t>
            </a:fld>
            <a:endParaRPr lang="en-US"/>
          </a:p>
        </p:txBody>
      </p:sp>
    </p:spTree>
    <p:extLst>
      <p:ext uri="{BB962C8B-B14F-4D97-AF65-F5344CB8AC3E}">
        <p14:creationId xmlns:p14="http://schemas.microsoft.com/office/powerpoint/2010/main" val="678334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In posttraumatic growth, the client encounters profound transformations in their understanding relationships and the perception that he has regarding his philosophy of life. Traumatic growth is related to how the client struggles due to trauma. There are numerous things that the client who has experienced some levels of trauma as well as subsequent growth where he feels validated or liberated. This will be significant in making the genuine acceptance of the event. The post-traumatic growth that the client experience can be related to connecting with people who the client believes can give some crucial assistance through compassionate and attentive listening as it leads to post-traumatic growth.</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13A52F22-1647-419C-B1E2-71DB20A3B431}" type="slidenum">
              <a:rPr lang="en-US" smtClean="0"/>
              <a:t>9</a:t>
            </a:fld>
            <a:endParaRPr lang="en-US"/>
          </a:p>
        </p:txBody>
      </p:sp>
    </p:spTree>
    <p:extLst>
      <p:ext uri="{BB962C8B-B14F-4D97-AF65-F5344CB8AC3E}">
        <p14:creationId xmlns:p14="http://schemas.microsoft.com/office/powerpoint/2010/main" val="3126319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Resilience is closely related to the wellbeing of an individual. It is based on the power to adjust to new situations. Presence of positive wellbeing and a sense of resilience makes an individual handle other people and events with optimism and confidence. Developing realistic optimism is essential in refraining from constant self-blame. As a consequence, the client can be in apposition to set goals through the use of enriched self-esteem and positive self-image.</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13A52F22-1647-419C-B1E2-71DB20A3B431}" type="slidenum">
              <a:rPr lang="en-US" smtClean="0"/>
              <a:t>10</a:t>
            </a:fld>
            <a:endParaRPr lang="en-US"/>
          </a:p>
        </p:txBody>
      </p:sp>
    </p:spTree>
    <p:extLst>
      <p:ext uri="{BB962C8B-B14F-4D97-AF65-F5344CB8AC3E}">
        <p14:creationId xmlns:p14="http://schemas.microsoft.com/office/powerpoint/2010/main" val="3159277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Human </a:t>
            </a:r>
            <a:r>
              <a:rPr lang="en-US" sz="1200" kern="1200" dirty="0">
                <a:solidFill>
                  <a:schemeClr val="tx1"/>
                </a:solidFill>
                <a:effectLst/>
                <a:latin typeface="Times New Roman" pitchFamily="18" charset="0"/>
                <a:ea typeface="+mn-ea"/>
                <a:cs typeface="Times New Roman" pitchFamily="18" charset="0"/>
              </a:rPr>
              <a:t>beings always endeavor to get meaning out of various experiences. This factor is inherent when handling traumatic events. Making meaning or sense out of something is important because it moves a person close to a resolution of different magnitude. The beliefs and thoughts we track as human beings usually impact on our emotions and behaviors. Modification and examination of cognitive destructions can easily develop resiliency towards traumatic events in our dealings. Stigmas are among the greatest elements that lead to traumatic emotions. Moreover,  stigmas that originate from rape results in serious trauma to an individual. Therefore, reducing stigma can lead to having resiliency.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13A52F22-1647-419C-B1E2-71DB20A3B431}" type="slidenum">
              <a:rPr lang="en-US" smtClean="0"/>
              <a:t>11</a:t>
            </a:fld>
            <a:endParaRPr lang="en-US"/>
          </a:p>
        </p:txBody>
      </p:sp>
    </p:spTree>
    <p:extLst>
      <p:ext uri="{BB962C8B-B14F-4D97-AF65-F5344CB8AC3E}">
        <p14:creationId xmlns:p14="http://schemas.microsoft.com/office/powerpoint/2010/main" val="3099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Optimism is vital as it gauges a person’s ability to expect positive experiences and events to happen in their lives. This factor includes the willingness and inspiration to pursue personal goals. Having positive effects puts a person in a position to gather psychologically and emotionally based resources that are profound in handling traumatic events. As a result, a person becomes resilient to negative events in his or her life. Social support implies the support one receives from a friend or their loved ones. Environmental and cultural resources like collective tolerant attitude towards people who have encountered trauma experiences are defined under this category. Communication is an integral element in facilitating resiliency. The ability of an individual to express himself or herself is significant through the use of compassion, empathy, and positive gratitude. Emotional support is also a great factor that promotes resiliency. It involves factors that allow an individual to link with people so that he or she can handle traumatic issues without feeling isolated.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13A52F22-1647-419C-B1E2-71DB20A3B431}" type="slidenum">
              <a:rPr lang="en-US" smtClean="0"/>
              <a:t>12</a:t>
            </a:fld>
            <a:endParaRPr lang="en-US"/>
          </a:p>
        </p:txBody>
      </p:sp>
    </p:spTree>
    <p:extLst>
      <p:ext uri="{BB962C8B-B14F-4D97-AF65-F5344CB8AC3E}">
        <p14:creationId xmlns:p14="http://schemas.microsoft.com/office/powerpoint/2010/main" val="27296564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In regard to the conceptual of the literature, the promotion of literature is key in enabling an individual to go through trauma. Similarly, resilience is fundamental in overcoming traumatic feelings. Successful </a:t>
            </a:r>
            <a:r>
              <a:rPr lang="en-US" sz="1200" kern="1200" dirty="0" err="1" smtClean="0">
                <a:solidFill>
                  <a:schemeClr val="tx1"/>
                </a:solidFill>
                <a:effectLst/>
                <a:latin typeface="Times New Roman" pitchFamily="18" charset="0"/>
                <a:ea typeface="+mn-ea"/>
                <a:cs typeface="Times New Roman" pitchFamily="18" charset="0"/>
              </a:rPr>
              <a:t>promeotion</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a:solidFill>
                  <a:schemeClr val="tx1"/>
                </a:solidFill>
                <a:effectLst/>
                <a:latin typeface="Times New Roman" pitchFamily="18" charset="0"/>
                <a:ea typeface="+mn-ea"/>
                <a:cs typeface="Times New Roman" pitchFamily="18" charset="0"/>
              </a:rPr>
              <a:t>of resilience calls for an individual to evaluate and assess potentials that are needed in order to overcome certain adverse events. Moreover, assessment of capacities that are unique to the situation of a person is crucial as they leverage one to go through trauma. Consequentially, resilience induces deeper insight, personal growth and self-awareness from traumatic experiences.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13A52F22-1647-419C-B1E2-71DB20A3B431}" type="slidenum">
              <a:rPr lang="en-US" smtClean="0"/>
              <a:t>13</a:t>
            </a:fld>
            <a:endParaRPr lang="en-US"/>
          </a:p>
        </p:txBody>
      </p:sp>
    </p:spTree>
    <p:extLst>
      <p:ext uri="{BB962C8B-B14F-4D97-AF65-F5344CB8AC3E}">
        <p14:creationId xmlns:p14="http://schemas.microsoft.com/office/powerpoint/2010/main" val="537890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4D4F406-3047-48B4-AB9C-A12EE572A3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64910-B0F5-4235-8A48-DF67CC3C0D87}" type="slidenum">
              <a:rPr lang="en-US" smtClean="0"/>
              <a:t>‹#›</a:t>
            </a:fld>
            <a:endParaRPr lang="en-US"/>
          </a:p>
        </p:txBody>
      </p:sp>
    </p:spTree>
    <p:extLst>
      <p:ext uri="{BB962C8B-B14F-4D97-AF65-F5344CB8AC3E}">
        <p14:creationId xmlns:p14="http://schemas.microsoft.com/office/powerpoint/2010/main" val="1115654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D4F406-3047-48B4-AB9C-A12EE572A3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64910-B0F5-4235-8A48-DF67CC3C0D87}" type="slidenum">
              <a:rPr lang="en-US" smtClean="0"/>
              <a:t>‹#›</a:t>
            </a:fld>
            <a:endParaRPr lang="en-US"/>
          </a:p>
        </p:txBody>
      </p:sp>
    </p:spTree>
    <p:extLst>
      <p:ext uri="{BB962C8B-B14F-4D97-AF65-F5344CB8AC3E}">
        <p14:creationId xmlns:p14="http://schemas.microsoft.com/office/powerpoint/2010/main" val="275661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D4F406-3047-48B4-AB9C-A12EE572A3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64910-B0F5-4235-8A48-DF67CC3C0D87}" type="slidenum">
              <a:rPr lang="en-US" smtClean="0"/>
              <a:t>‹#›</a:t>
            </a:fld>
            <a:endParaRPr lang="en-US"/>
          </a:p>
        </p:txBody>
      </p:sp>
    </p:spTree>
    <p:extLst>
      <p:ext uri="{BB962C8B-B14F-4D97-AF65-F5344CB8AC3E}">
        <p14:creationId xmlns:p14="http://schemas.microsoft.com/office/powerpoint/2010/main" val="606004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4D4F406-3047-48B4-AB9C-A12EE572A391}" type="datetimeFigureOut">
              <a:rPr lang="en-US" smtClean="0"/>
              <a:t>4/7/2019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64910-B0F5-4235-8A48-DF67CC3C0D87}" type="slidenum">
              <a:rPr lang="en-US" smtClean="0"/>
              <a:t>‹#›</a:t>
            </a:fld>
            <a:endParaRPr lang="en-US"/>
          </a:p>
        </p:txBody>
      </p:sp>
    </p:spTree>
    <p:extLst>
      <p:ext uri="{BB962C8B-B14F-4D97-AF65-F5344CB8AC3E}">
        <p14:creationId xmlns:p14="http://schemas.microsoft.com/office/powerpoint/2010/main" val="2614053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4D4F406-3047-48B4-AB9C-A12EE572A391}" type="datetimeFigureOut">
              <a:rPr lang="en-US" smtClean="0"/>
              <a:t>4/7/2019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F64910-B0F5-4235-8A48-DF67CC3C0D87}" type="slidenum">
              <a:rPr lang="en-US" smtClean="0"/>
              <a:t>‹#›</a:t>
            </a:fld>
            <a:endParaRPr lang="en-US"/>
          </a:p>
        </p:txBody>
      </p:sp>
    </p:spTree>
    <p:extLst>
      <p:ext uri="{BB962C8B-B14F-4D97-AF65-F5344CB8AC3E}">
        <p14:creationId xmlns:p14="http://schemas.microsoft.com/office/powerpoint/2010/main" val="3779615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4D4F406-3047-48B4-AB9C-A12EE572A391}" type="datetimeFigureOut">
              <a:rPr lang="en-US" smtClean="0"/>
              <a:t>4/7/2019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F64910-B0F5-4235-8A48-DF67CC3C0D87}" type="slidenum">
              <a:rPr lang="en-US" smtClean="0"/>
              <a:t>‹#›</a:t>
            </a:fld>
            <a:endParaRPr lang="en-US"/>
          </a:p>
        </p:txBody>
      </p:sp>
    </p:spTree>
    <p:extLst>
      <p:ext uri="{BB962C8B-B14F-4D97-AF65-F5344CB8AC3E}">
        <p14:creationId xmlns:p14="http://schemas.microsoft.com/office/powerpoint/2010/main" val="1502597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D4F406-3047-48B4-AB9C-A12EE572A391}" type="datetimeFigureOut">
              <a:rPr lang="en-US" smtClean="0"/>
              <a:t>4/7/2019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F64910-B0F5-4235-8A48-DF67CC3C0D87}" type="slidenum">
              <a:rPr lang="en-US" smtClean="0"/>
              <a:t>‹#›</a:t>
            </a:fld>
            <a:endParaRPr lang="en-US"/>
          </a:p>
        </p:txBody>
      </p:sp>
    </p:spTree>
    <p:extLst>
      <p:ext uri="{BB962C8B-B14F-4D97-AF65-F5344CB8AC3E}">
        <p14:creationId xmlns:p14="http://schemas.microsoft.com/office/powerpoint/2010/main" val="895469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D4F406-3047-48B4-AB9C-A12EE572A391}" type="datetimeFigureOut">
              <a:rPr lang="en-US" smtClean="0"/>
              <a:t>4/7/2019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64910-B0F5-4235-8A48-DF67CC3C0D87}" type="slidenum">
              <a:rPr lang="en-US" smtClean="0"/>
              <a:t>‹#›</a:t>
            </a:fld>
            <a:endParaRPr lang="en-US"/>
          </a:p>
        </p:txBody>
      </p:sp>
    </p:spTree>
    <p:extLst>
      <p:ext uri="{BB962C8B-B14F-4D97-AF65-F5344CB8AC3E}">
        <p14:creationId xmlns:p14="http://schemas.microsoft.com/office/powerpoint/2010/main" val="270090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D4F406-3047-48B4-AB9C-A12EE572A391}" type="datetimeFigureOut">
              <a:rPr lang="en-US" smtClean="0"/>
              <a:t>4/7/2019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F64910-B0F5-4235-8A48-DF67CC3C0D87}" type="slidenum">
              <a:rPr lang="en-US" smtClean="0"/>
              <a:t>‹#›</a:t>
            </a:fld>
            <a:endParaRPr lang="en-US"/>
          </a:p>
        </p:txBody>
      </p:sp>
    </p:spTree>
    <p:extLst>
      <p:ext uri="{BB962C8B-B14F-4D97-AF65-F5344CB8AC3E}">
        <p14:creationId xmlns:p14="http://schemas.microsoft.com/office/powerpoint/2010/main" val="3607246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D4F406-3047-48B4-AB9C-A12EE572A3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64910-B0F5-4235-8A48-DF67CC3C0D87}" type="slidenum">
              <a:rPr lang="en-US" smtClean="0"/>
              <a:t>‹#›</a:t>
            </a:fld>
            <a:endParaRPr lang="en-US"/>
          </a:p>
        </p:txBody>
      </p:sp>
    </p:spTree>
    <p:extLst>
      <p:ext uri="{BB962C8B-B14F-4D97-AF65-F5344CB8AC3E}">
        <p14:creationId xmlns:p14="http://schemas.microsoft.com/office/powerpoint/2010/main" val="1056708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D4F406-3047-48B4-AB9C-A12EE572A3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64910-B0F5-4235-8A48-DF67CC3C0D87}"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58068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D4F406-3047-48B4-AB9C-A12EE572A3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64910-B0F5-4235-8A48-DF67CC3C0D87}" type="slidenum">
              <a:rPr lang="en-US" smtClean="0"/>
              <a:t>‹#›</a:t>
            </a:fld>
            <a:endParaRPr lang="en-US"/>
          </a:p>
        </p:txBody>
      </p:sp>
    </p:spTree>
    <p:extLst>
      <p:ext uri="{BB962C8B-B14F-4D97-AF65-F5344CB8AC3E}">
        <p14:creationId xmlns:p14="http://schemas.microsoft.com/office/powerpoint/2010/main" val="1364222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D4F406-3047-48B4-AB9C-A12EE572A3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64910-B0F5-4235-8A48-DF67CC3C0D8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74132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D4F406-3047-48B4-AB9C-A12EE572A3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64910-B0F5-4235-8A48-DF67CC3C0D87}" type="slidenum">
              <a:rPr lang="en-US" smtClean="0"/>
              <a:t>‹#›</a:t>
            </a:fld>
            <a:endParaRPr lang="en-US"/>
          </a:p>
        </p:txBody>
      </p:sp>
    </p:spTree>
    <p:extLst>
      <p:ext uri="{BB962C8B-B14F-4D97-AF65-F5344CB8AC3E}">
        <p14:creationId xmlns:p14="http://schemas.microsoft.com/office/powerpoint/2010/main" val="7211909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D4F406-3047-48B4-AB9C-A12EE572A3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64910-B0F5-4235-8A48-DF67CC3C0D87}" type="slidenum">
              <a:rPr lang="en-US" smtClean="0"/>
              <a:t>‹#›</a:t>
            </a:fld>
            <a:endParaRPr lang="en-US"/>
          </a:p>
        </p:txBody>
      </p:sp>
    </p:spTree>
    <p:extLst>
      <p:ext uri="{BB962C8B-B14F-4D97-AF65-F5344CB8AC3E}">
        <p14:creationId xmlns:p14="http://schemas.microsoft.com/office/powerpoint/2010/main" val="23113970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D4F406-3047-48B4-AB9C-A12EE572A391}"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F64910-B0F5-4235-8A48-DF67CC3C0D87}" type="slidenum">
              <a:rPr lang="en-US" smtClean="0"/>
              <a:t>‹#›</a:t>
            </a:fld>
            <a:endParaRPr lang="en-US"/>
          </a:p>
        </p:txBody>
      </p:sp>
    </p:spTree>
    <p:extLst>
      <p:ext uri="{BB962C8B-B14F-4D97-AF65-F5344CB8AC3E}">
        <p14:creationId xmlns:p14="http://schemas.microsoft.com/office/powerpoint/2010/main" val="219260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4D4F406-3047-48B4-AB9C-A12EE572A391}" type="datetimeFigureOut">
              <a:rPr lang="en-US" smtClean="0"/>
              <a:t>4/7/2019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5F64910-B0F5-4235-8A48-DF67CC3C0D87}" type="slidenum">
              <a:rPr lang="en-US" smtClean="0"/>
              <a:t>‹#›</a:t>
            </a:fld>
            <a:endParaRPr lang="en-US"/>
          </a:p>
        </p:txBody>
      </p:sp>
    </p:spTree>
    <p:extLst>
      <p:ext uri="{BB962C8B-B14F-4D97-AF65-F5344CB8AC3E}">
        <p14:creationId xmlns:p14="http://schemas.microsoft.com/office/powerpoint/2010/main" val="30800659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0C8D0B-0014-42FF-86C5-95A265C38FE5}"/>
              </a:ext>
            </a:extLst>
          </p:cNvPr>
          <p:cNvSpPr>
            <a:spLocks noGrp="1"/>
          </p:cNvSpPr>
          <p:nvPr>
            <p:ph type="ctrTitle"/>
          </p:nvPr>
        </p:nvSpPr>
        <p:spPr>
          <a:xfrm>
            <a:off x="1802342" y="918634"/>
            <a:ext cx="7766936" cy="1646302"/>
          </a:xfrm>
        </p:spPr>
        <p:txBody>
          <a:bodyPr/>
          <a:lstStyle/>
          <a:p>
            <a:pPr algn="l"/>
            <a:r>
              <a:rPr lang="en-US" sz="3600" dirty="0">
                <a:latin typeface="Times New Roman" panose="02020603050405020304" pitchFamily="18" charset="0"/>
                <a:cs typeface="Times New Roman" panose="02020603050405020304" pitchFamily="18" charset="0"/>
              </a:rPr>
              <a:t>Resilience Presentation </a:t>
            </a:r>
          </a:p>
        </p:txBody>
      </p:sp>
      <p:sp>
        <p:nvSpPr>
          <p:cNvPr id="3" name="Subtitle 2">
            <a:extLst>
              <a:ext uri="{FF2B5EF4-FFF2-40B4-BE49-F238E27FC236}">
                <a16:creationId xmlns:a16="http://schemas.microsoft.com/office/drawing/2014/main" xmlns="" id="{76643ADA-2C70-4FA6-A538-209B86BEF10F}"/>
              </a:ext>
            </a:extLst>
          </p:cNvPr>
          <p:cNvSpPr>
            <a:spLocks noGrp="1"/>
          </p:cNvSpPr>
          <p:nvPr>
            <p:ph type="subTitle" idx="1"/>
          </p:nvPr>
        </p:nvSpPr>
        <p:spPr>
          <a:xfrm>
            <a:off x="1335617" y="2869733"/>
            <a:ext cx="7766936" cy="1096899"/>
          </a:xfrm>
        </p:spPr>
        <p:txBody>
          <a:bodyPr/>
          <a:lstStyle/>
          <a:p>
            <a:r>
              <a:rPr lang="en-US" dirty="0">
                <a:latin typeface="Times New Roman" panose="02020603050405020304" pitchFamily="18" charset="0"/>
                <a:cs typeface="Times New Roman" panose="02020603050405020304" pitchFamily="18" charset="0"/>
              </a:rPr>
              <a:t>Student’s Name </a:t>
            </a:r>
          </a:p>
          <a:p>
            <a:r>
              <a:rPr lang="en-US" dirty="0">
                <a:latin typeface="Times New Roman" panose="02020603050405020304" pitchFamily="18" charset="0"/>
                <a:cs typeface="Times New Roman" panose="02020603050405020304" pitchFamily="18" charset="0"/>
              </a:rPr>
              <a:t>Institutional Affiliation </a:t>
            </a:r>
          </a:p>
        </p:txBody>
      </p:sp>
    </p:spTree>
    <p:extLst>
      <p:ext uri="{BB962C8B-B14F-4D97-AF65-F5344CB8AC3E}">
        <p14:creationId xmlns:p14="http://schemas.microsoft.com/office/powerpoint/2010/main" val="38140291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8A9121-BAE5-4B75-B134-5B2E6644FA0A}"/>
              </a:ext>
            </a:extLst>
          </p:cNvPr>
          <p:cNvSpPr>
            <a:spLocks noGrp="1"/>
          </p:cNvSpPr>
          <p:nvPr>
            <p:ph type="title"/>
          </p:nvPr>
        </p:nvSpPr>
        <p:spPr>
          <a:xfrm>
            <a:off x="781050" y="609600"/>
            <a:ext cx="8492952" cy="904875"/>
          </a:xfrm>
        </p:spPr>
        <p:txBody>
          <a:bodyPr/>
          <a:lstStyle/>
          <a:p>
            <a:pPr algn="ctr"/>
            <a:r>
              <a:rPr lang="en-US" dirty="0">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a16="http://schemas.microsoft.com/office/drawing/2014/main" xmlns="" id="{99D1E290-13A1-41A2-A4CB-1D406644F7D6}"/>
              </a:ext>
            </a:extLst>
          </p:cNvPr>
          <p:cNvSpPr>
            <a:spLocks noGrp="1"/>
          </p:cNvSpPr>
          <p:nvPr>
            <p:ph idx="1"/>
          </p:nvPr>
        </p:nvSpPr>
        <p:spPr>
          <a:xfrm>
            <a:off x="639234" y="1484314"/>
            <a:ext cx="8596668" cy="3880773"/>
          </a:xfrm>
        </p:spPr>
        <p:txBody>
          <a:bodyPr/>
          <a:lstStyle/>
          <a:p>
            <a:r>
              <a:rPr lang="en-US" dirty="0">
                <a:latin typeface="Times New Roman" panose="02020603050405020304" pitchFamily="18" charset="0"/>
                <a:cs typeface="Times New Roman" panose="02020603050405020304" pitchFamily="18" charset="0"/>
              </a:rPr>
              <a:t>Development of emotional and psychological skills</a:t>
            </a:r>
          </a:p>
          <a:p>
            <a:r>
              <a:rPr lang="en-US" dirty="0">
                <a:latin typeface="Times New Roman" panose="02020603050405020304" pitchFamily="18" charset="0"/>
                <a:cs typeface="Times New Roman" panose="02020603050405020304" pitchFamily="18" charset="0"/>
              </a:rPr>
              <a:t>Ability to address social, external, and familial support</a:t>
            </a:r>
          </a:p>
          <a:p>
            <a:r>
              <a:rPr lang="en-US" dirty="0">
                <a:latin typeface="Times New Roman" panose="02020603050405020304" pitchFamily="18" charset="0"/>
                <a:cs typeface="Times New Roman" panose="02020603050405020304" pitchFamily="18" charset="0"/>
              </a:rPr>
              <a:t>Is more than the absence of psychopathology (Simpson &amp; Jones, 2013)</a:t>
            </a:r>
          </a:p>
          <a:p>
            <a:r>
              <a:rPr lang="en-US" dirty="0">
                <a:latin typeface="Times New Roman" panose="02020603050405020304" pitchFamily="18" charset="0"/>
                <a:cs typeface="Times New Roman" panose="02020603050405020304" pitchFamily="18" charset="0"/>
              </a:rPr>
              <a:t>Vulnerability to adversity </a:t>
            </a:r>
          </a:p>
          <a:p>
            <a:r>
              <a:rPr lang="en-US" dirty="0">
                <a:latin typeface="Times New Roman" panose="02020603050405020304" pitchFamily="18" charset="0"/>
                <a:cs typeface="Times New Roman" panose="02020603050405020304" pitchFamily="18" charset="0"/>
              </a:rPr>
              <a:t>Positive adaptation to a problem </a:t>
            </a:r>
          </a:p>
        </p:txBody>
      </p:sp>
    </p:spTree>
    <p:extLst>
      <p:ext uri="{BB962C8B-B14F-4D97-AF65-F5344CB8AC3E}">
        <p14:creationId xmlns:p14="http://schemas.microsoft.com/office/powerpoint/2010/main" val="12139270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6BCB2A-B09A-477A-8850-4300E6A91F82}"/>
              </a:ext>
            </a:extLst>
          </p:cNvPr>
          <p:cNvSpPr>
            <a:spLocks noGrp="1"/>
          </p:cNvSpPr>
          <p:nvPr>
            <p:ph type="title"/>
          </p:nvPr>
        </p:nvSpPr>
        <p:spPr>
          <a:xfrm>
            <a:off x="677334" y="609600"/>
            <a:ext cx="8596668" cy="962025"/>
          </a:xfrm>
        </p:spPr>
        <p:txBody>
          <a:bodyPr>
            <a:normAutofit/>
          </a:bodyPr>
          <a:lstStyle/>
          <a:p>
            <a:pPr algn="ctr"/>
            <a:r>
              <a:rPr lang="en-US" dirty="0">
                <a:latin typeface="Times New Roman" panose="02020603050405020304" pitchFamily="18" charset="0"/>
                <a:cs typeface="Times New Roman" panose="02020603050405020304" pitchFamily="18" charset="0"/>
              </a:rPr>
              <a:t>A Mock Case Study </a:t>
            </a:r>
            <a:r>
              <a:rPr lang="en-US" dirty="0" smtClean="0">
                <a:latin typeface="Times New Roman" panose="02020603050405020304" pitchFamily="18" charset="0"/>
                <a:cs typeface="Times New Roman" panose="02020603050405020304" pitchFamily="18" charset="0"/>
              </a:rPr>
              <a:t>of </a:t>
            </a:r>
            <a:r>
              <a:rPr lang="en-US" dirty="0">
                <a:latin typeface="Times New Roman" panose="02020603050405020304" pitchFamily="18" charset="0"/>
                <a:cs typeface="Times New Roman" panose="02020603050405020304" pitchFamily="18" charset="0"/>
              </a:rPr>
              <a:t>A Client</a:t>
            </a:r>
          </a:p>
        </p:txBody>
      </p:sp>
      <p:sp>
        <p:nvSpPr>
          <p:cNvPr id="3" name="Content Placeholder 2">
            <a:extLst>
              <a:ext uri="{FF2B5EF4-FFF2-40B4-BE49-F238E27FC236}">
                <a16:creationId xmlns:a16="http://schemas.microsoft.com/office/drawing/2014/main" xmlns="" id="{96BF998A-E893-4E9D-8D15-5B3D734ECC88}"/>
              </a:ext>
            </a:extLst>
          </p:cNvPr>
          <p:cNvSpPr>
            <a:spLocks noGrp="1"/>
          </p:cNvSpPr>
          <p:nvPr>
            <p:ph idx="1"/>
          </p:nvPr>
        </p:nvSpPr>
        <p:spPr>
          <a:xfrm>
            <a:off x="686859" y="1503364"/>
            <a:ext cx="8596668" cy="3880773"/>
          </a:xfrm>
        </p:spPr>
        <p:txBody>
          <a:bodyPr/>
          <a:lstStyle/>
          <a:p>
            <a:r>
              <a:rPr lang="en-US" dirty="0">
                <a:latin typeface="Times New Roman" panose="02020603050405020304" pitchFamily="18" charset="0"/>
                <a:cs typeface="Times New Roman" panose="02020603050405020304" pitchFamily="18" charset="0"/>
              </a:rPr>
              <a:t>A friend attacked by a colleague </a:t>
            </a:r>
          </a:p>
          <a:p>
            <a:r>
              <a:rPr lang="en-US" dirty="0">
                <a:latin typeface="Times New Roman" panose="02020603050405020304" pitchFamily="18" charset="0"/>
                <a:cs typeface="Times New Roman" panose="02020603050405020304" pitchFamily="18" charset="0"/>
              </a:rPr>
              <a:t>sense of trust and safety in the environment </a:t>
            </a:r>
          </a:p>
          <a:p>
            <a:r>
              <a:rPr lang="en-US" dirty="0">
                <a:latin typeface="Times New Roman" panose="02020603050405020304" pitchFamily="18" charset="0"/>
                <a:cs typeface="Times New Roman" panose="02020603050405020304" pitchFamily="18" charset="0"/>
              </a:rPr>
              <a:t>The belief is tattered</a:t>
            </a:r>
          </a:p>
          <a:p>
            <a:r>
              <a:rPr lang="en-US" dirty="0">
                <a:latin typeface="Times New Roman" panose="02020603050405020304" pitchFamily="18" charset="0"/>
                <a:cs typeface="Times New Roman" panose="02020603050405020304" pitchFamily="18" charset="0"/>
              </a:rPr>
              <a:t>Fight and flight leads to unnecessary arousal </a:t>
            </a:r>
          </a:p>
          <a:p>
            <a:r>
              <a:rPr lang="en-US" dirty="0">
                <a:latin typeface="Times New Roman" panose="02020603050405020304" pitchFamily="18" charset="0"/>
                <a:cs typeface="Times New Roman" panose="02020603050405020304" pitchFamily="18" charset="0"/>
              </a:rPr>
              <a:t>Flashbulb memory induces trauma</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00883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E2327B-1A2D-4829-9394-15ED8B91D1F0}"/>
              </a:ext>
            </a:extLst>
          </p:cNvPr>
          <p:cNvSpPr>
            <a:spLocks noGrp="1"/>
          </p:cNvSpPr>
          <p:nvPr>
            <p:ph type="title"/>
          </p:nvPr>
        </p:nvSpPr>
        <p:spPr>
          <a:xfrm>
            <a:off x="677334" y="609600"/>
            <a:ext cx="8596668" cy="676275"/>
          </a:xfrm>
        </p:spPr>
        <p:txBody>
          <a:bodyPr/>
          <a:lstStyle/>
          <a:p>
            <a:pPr algn="ctr"/>
            <a:r>
              <a:rPr lang="en-US" dirty="0">
                <a:latin typeface="Times New Roman" panose="02020603050405020304" pitchFamily="18" charset="0"/>
                <a:cs typeface="Times New Roman" panose="02020603050405020304" pitchFamily="18" charset="0"/>
              </a:rPr>
              <a:t>Concept of Resilience</a:t>
            </a:r>
          </a:p>
        </p:txBody>
      </p:sp>
      <p:sp>
        <p:nvSpPr>
          <p:cNvPr id="3" name="Content Placeholder 2">
            <a:extLst>
              <a:ext uri="{FF2B5EF4-FFF2-40B4-BE49-F238E27FC236}">
                <a16:creationId xmlns:a16="http://schemas.microsoft.com/office/drawing/2014/main" xmlns="" id="{DBF467C3-984A-42AF-9A79-0DEB0F854922}"/>
              </a:ext>
            </a:extLst>
          </p:cNvPr>
          <p:cNvSpPr>
            <a:spLocks noGrp="1"/>
          </p:cNvSpPr>
          <p:nvPr>
            <p:ph idx="1"/>
          </p:nvPr>
        </p:nvSpPr>
        <p:spPr>
          <a:xfrm>
            <a:off x="724959" y="1417639"/>
            <a:ext cx="8596668" cy="3880773"/>
          </a:xfrm>
        </p:spPr>
        <p:txBody>
          <a:bodyPr/>
          <a:lstStyle/>
          <a:p>
            <a:r>
              <a:rPr lang="en-US" dirty="0">
                <a:latin typeface="Times New Roman" panose="02020603050405020304" pitchFamily="18" charset="0"/>
                <a:cs typeface="Times New Roman" panose="02020603050405020304" pitchFamily="18" charset="0"/>
              </a:rPr>
              <a:t>Capacity to respond positively</a:t>
            </a:r>
          </a:p>
          <a:p>
            <a:r>
              <a:rPr lang="en-US" dirty="0">
                <a:latin typeface="Times New Roman" panose="02020603050405020304" pitchFamily="18" charset="0"/>
                <a:cs typeface="Times New Roman" panose="02020603050405020304" pitchFamily="18" charset="0"/>
              </a:rPr>
              <a:t>Resilience trajectories (McCauley et al., 2013)</a:t>
            </a:r>
          </a:p>
          <a:p>
            <a:r>
              <a:rPr lang="en-US" dirty="0">
                <a:latin typeface="Times New Roman" panose="02020603050405020304" pitchFamily="18" charset="0"/>
                <a:cs typeface="Times New Roman" panose="02020603050405020304" pitchFamily="18" charset="0"/>
              </a:rPr>
              <a:t>Trajectory path</a:t>
            </a:r>
          </a:p>
          <a:p>
            <a:r>
              <a:rPr lang="en-US" dirty="0">
                <a:latin typeface="Times New Roman" panose="02020603050405020304" pitchFamily="18" charset="0"/>
                <a:cs typeface="Times New Roman" panose="02020603050405020304" pitchFamily="18" charset="0"/>
              </a:rPr>
              <a:t>Adversely hit trajectory never recovers fully</a:t>
            </a:r>
          </a:p>
          <a:p>
            <a:r>
              <a:rPr lang="en-US" dirty="0">
                <a:latin typeface="Times New Roman" panose="02020603050405020304" pitchFamily="18" charset="0"/>
                <a:cs typeface="Times New Roman" panose="02020603050405020304" pitchFamily="18" charset="0"/>
              </a:rPr>
              <a:t>Less troubled trajectory takes long to heal</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976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811662-8657-4ABD-8E2E-735FA4EB7050}"/>
              </a:ext>
            </a:extLst>
          </p:cNvPr>
          <p:cNvSpPr>
            <a:spLocks noGrp="1"/>
          </p:cNvSpPr>
          <p:nvPr>
            <p:ph type="title"/>
          </p:nvPr>
        </p:nvSpPr>
        <p:spPr>
          <a:xfrm>
            <a:off x="677334" y="609600"/>
            <a:ext cx="8596668" cy="781050"/>
          </a:xfrm>
        </p:spPr>
        <p:txBody>
          <a:bodyPr/>
          <a:lstStyle/>
          <a:p>
            <a:pPr algn="ctr"/>
            <a:r>
              <a:rPr lang="en-US" dirty="0">
                <a:latin typeface="Times New Roman" panose="02020603050405020304" pitchFamily="18" charset="0"/>
                <a:cs typeface="Times New Roman" panose="02020603050405020304" pitchFamily="18" charset="0"/>
              </a:rPr>
              <a:t> Event the Client Experienced</a:t>
            </a:r>
          </a:p>
        </p:txBody>
      </p:sp>
      <p:sp>
        <p:nvSpPr>
          <p:cNvPr id="3" name="Content Placeholder 2">
            <a:extLst>
              <a:ext uri="{FF2B5EF4-FFF2-40B4-BE49-F238E27FC236}">
                <a16:creationId xmlns:a16="http://schemas.microsoft.com/office/drawing/2014/main" xmlns="" id="{E0089AD7-BD2D-48DC-9BD8-100E3EEC7272}"/>
              </a:ext>
            </a:extLst>
          </p:cNvPr>
          <p:cNvSpPr>
            <a:spLocks noGrp="1"/>
          </p:cNvSpPr>
          <p:nvPr>
            <p:ph idx="1"/>
          </p:nvPr>
        </p:nvSpPr>
        <p:spPr>
          <a:xfrm>
            <a:off x="753534" y="1436689"/>
            <a:ext cx="8596668" cy="3880773"/>
          </a:xfrm>
        </p:spPr>
        <p:txBody>
          <a:bodyPr/>
          <a:lstStyle/>
          <a:p>
            <a:r>
              <a:rPr lang="en-US" dirty="0">
                <a:latin typeface="Times New Roman" panose="02020603050405020304" pitchFamily="18" charset="0"/>
                <a:cs typeface="Times New Roman" panose="02020603050405020304" pitchFamily="18" charset="0"/>
              </a:rPr>
              <a:t>He was powerless</a:t>
            </a:r>
          </a:p>
          <a:p>
            <a:r>
              <a:rPr lang="en-US" dirty="0">
                <a:latin typeface="Times New Roman" panose="02020603050405020304" pitchFamily="18" charset="0"/>
                <a:cs typeface="Times New Roman" panose="02020603050405020304" pitchFamily="18" charset="0"/>
              </a:rPr>
              <a:t>His own failure</a:t>
            </a:r>
          </a:p>
          <a:p>
            <a:r>
              <a:rPr lang="en-US" dirty="0">
                <a:latin typeface="Times New Roman" panose="02020603050405020304" pitchFamily="18" charset="0"/>
                <a:cs typeface="Times New Roman" panose="02020603050405020304" pitchFamily="18" charset="0"/>
              </a:rPr>
              <a:t>Unmanageable situation</a:t>
            </a:r>
          </a:p>
          <a:p>
            <a:r>
              <a:rPr lang="en-US" dirty="0">
                <a:latin typeface="Times New Roman" panose="02020603050405020304" pitchFamily="18" charset="0"/>
                <a:cs typeface="Times New Roman" panose="02020603050405020304" pitchFamily="18" charset="0"/>
              </a:rPr>
              <a:t>He blames himself</a:t>
            </a:r>
          </a:p>
          <a:p>
            <a:r>
              <a:rPr lang="en-US" dirty="0">
                <a:latin typeface="Times New Roman" panose="02020603050405020304" pitchFamily="18" charset="0"/>
                <a:cs typeface="Times New Roman" panose="02020603050405020304" pitchFamily="18" charset="0"/>
              </a:rPr>
              <a:t>He developed survivor guilt </a:t>
            </a:r>
          </a:p>
        </p:txBody>
      </p:sp>
    </p:spTree>
    <p:extLst>
      <p:ext uri="{BB962C8B-B14F-4D97-AF65-F5344CB8AC3E}">
        <p14:creationId xmlns:p14="http://schemas.microsoft.com/office/powerpoint/2010/main" val="988335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1C0883-C5A9-4663-B9B2-0A98959DABD2}"/>
              </a:ext>
            </a:extLst>
          </p:cNvPr>
          <p:cNvSpPr>
            <a:spLocks noGrp="1"/>
          </p:cNvSpPr>
          <p:nvPr>
            <p:ph type="title"/>
          </p:nvPr>
        </p:nvSpPr>
        <p:spPr>
          <a:xfrm>
            <a:off x="305859" y="361950"/>
            <a:ext cx="8596668" cy="1114425"/>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Interpretation and Overcoming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Event By Use of Meaning-making</a:t>
            </a:r>
          </a:p>
        </p:txBody>
      </p:sp>
      <p:sp>
        <p:nvSpPr>
          <p:cNvPr id="3" name="Content Placeholder 2">
            <a:extLst>
              <a:ext uri="{FF2B5EF4-FFF2-40B4-BE49-F238E27FC236}">
                <a16:creationId xmlns:a16="http://schemas.microsoft.com/office/drawing/2014/main" xmlns="" id="{9504CA39-76E5-4F56-8EED-6BB414CF466C}"/>
              </a:ext>
            </a:extLst>
          </p:cNvPr>
          <p:cNvSpPr>
            <a:spLocks noGrp="1"/>
          </p:cNvSpPr>
          <p:nvPr>
            <p:ph idx="1"/>
          </p:nvPr>
        </p:nvSpPr>
        <p:spPr>
          <a:xfrm>
            <a:off x="744009" y="1550989"/>
            <a:ext cx="8596668" cy="3880773"/>
          </a:xfrm>
        </p:spPr>
        <p:txBody>
          <a:bodyPr/>
          <a:lstStyle/>
          <a:p>
            <a:r>
              <a:rPr lang="en-US" dirty="0">
                <a:latin typeface="Times New Roman" panose="02020603050405020304" pitchFamily="18" charset="0"/>
                <a:cs typeface="Times New Roman" panose="02020603050405020304" pitchFamily="18" charset="0"/>
              </a:rPr>
              <a:t>Disruption of international meaning systems</a:t>
            </a:r>
          </a:p>
          <a:p>
            <a:r>
              <a:rPr lang="en-US" dirty="0">
                <a:latin typeface="Times New Roman" panose="02020603050405020304" pitchFamily="18" charset="0"/>
                <a:cs typeface="Times New Roman" panose="02020603050405020304" pitchFamily="18" charset="0"/>
              </a:rPr>
              <a:t>Restoration of congruency </a:t>
            </a:r>
          </a:p>
          <a:p>
            <a:r>
              <a:rPr lang="en-US" dirty="0">
                <a:latin typeface="Times New Roman" panose="02020603050405020304" pitchFamily="18" charset="0"/>
                <a:cs typeface="Times New Roman" panose="02020603050405020304" pitchFamily="18" charset="0"/>
              </a:rPr>
              <a:t>Appraisal of traumatic circumstances </a:t>
            </a:r>
          </a:p>
          <a:p>
            <a:r>
              <a:rPr lang="en-US" dirty="0">
                <a:latin typeface="Times New Roman" panose="02020603050405020304" pitchFamily="18" charset="0"/>
                <a:cs typeface="Times New Roman" panose="02020603050405020304" pitchFamily="18" charset="0"/>
              </a:rPr>
              <a:t>Development of enduring predictors</a:t>
            </a:r>
          </a:p>
          <a:p>
            <a:r>
              <a:rPr lang="en-US" dirty="0">
                <a:latin typeface="Times New Roman" panose="02020603050405020304" pitchFamily="18" charset="0"/>
                <a:cs typeface="Times New Roman" panose="02020603050405020304" pitchFamily="18" charset="0"/>
              </a:rPr>
              <a:t>Development of coping efforts (</a:t>
            </a:r>
            <a:r>
              <a:rPr lang="en-US" dirty="0">
                <a:solidFill>
                  <a:schemeClr val="tx1"/>
                </a:solidFill>
                <a:latin typeface="Times New Roman" panose="02020603050405020304" pitchFamily="18" charset="0"/>
                <a:cs typeface="Times New Roman" panose="02020603050405020304" pitchFamily="18" charset="0"/>
              </a:rPr>
              <a:t>Tsai et al., 2015)</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923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B38C49-6370-432D-990A-422CB820FF92}"/>
              </a:ext>
            </a:extLst>
          </p:cNvPr>
          <p:cNvSpPr>
            <a:spLocks noGrp="1"/>
          </p:cNvSpPr>
          <p:nvPr>
            <p:ph type="title"/>
          </p:nvPr>
        </p:nvSpPr>
        <p:spPr>
          <a:xfrm>
            <a:off x="629709" y="323850"/>
            <a:ext cx="8596668" cy="99060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Interpretation and Overcoming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Event By Use of Sense-Making</a:t>
            </a:r>
          </a:p>
        </p:txBody>
      </p:sp>
      <p:sp>
        <p:nvSpPr>
          <p:cNvPr id="3" name="Content Placeholder 2">
            <a:extLst>
              <a:ext uri="{FF2B5EF4-FFF2-40B4-BE49-F238E27FC236}">
                <a16:creationId xmlns:a16="http://schemas.microsoft.com/office/drawing/2014/main" xmlns="" id="{B61A4B2F-FD32-4A32-9C26-2BD1B072BEF4}"/>
              </a:ext>
            </a:extLst>
          </p:cNvPr>
          <p:cNvSpPr>
            <a:spLocks noGrp="1"/>
          </p:cNvSpPr>
          <p:nvPr>
            <p:ph idx="1"/>
          </p:nvPr>
        </p:nvSpPr>
        <p:spPr>
          <a:xfrm>
            <a:off x="724959" y="1455739"/>
            <a:ext cx="8596668" cy="3880773"/>
          </a:xfrm>
        </p:spPr>
        <p:txBody>
          <a:bodyPr/>
          <a:lstStyle/>
          <a:p>
            <a:r>
              <a:rPr lang="en-US" dirty="0">
                <a:latin typeface="Times New Roman" panose="02020603050405020304" pitchFamily="18" charset="0"/>
                <a:cs typeface="Times New Roman" panose="02020603050405020304" pitchFamily="18" charset="0"/>
              </a:rPr>
              <a:t>Carries the concept of sufficiency</a:t>
            </a:r>
          </a:p>
          <a:p>
            <a:r>
              <a:rPr lang="en-US" dirty="0">
                <a:latin typeface="Times New Roman" panose="02020603050405020304" pitchFamily="18" charset="0"/>
                <a:cs typeface="Times New Roman" panose="02020603050405020304" pitchFamily="18" charset="0"/>
              </a:rPr>
              <a:t>Make sense out of an ambiguous event</a:t>
            </a:r>
          </a:p>
          <a:p>
            <a:r>
              <a:rPr lang="en-US" dirty="0">
                <a:latin typeface="Times New Roman" panose="02020603050405020304" pitchFamily="18" charset="0"/>
                <a:cs typeface="Times New Roman" panose="02020603050405020304" pitchFamily="18" charset="0"/>
              </a:rPr>
              <a:t>Creates a situational awareness</a:t>
            </a:r>
          </a:p>
          <a:p>
            <a:r>
              <a:rPr lang="en-US" dirty="0">
                <a:latin typeface="Times New Roman" panose="02020603050405020304" pitchFamily="18" charset="0"/>
                <a:cs typeface="Times New Roman" panose="02020603050405020304" pitchFamily="18" charset="0"/>
              </a:rPr>
              <a:t>Brings comprehension in complex events </a:t>
            </a:r>
          </a:p>
          <a:p>
            <a:r>
              <a:rPr lang="en-US" dirty="0">
                <a:latin typeface="Times New Roman" panose="02020603050405020304" pitchFamily="18" charset="0"/>
                <a:cs typeface="Times New Roman" panose="02020603050405020304" pitchFamily="18" charset="0"/>
              </a:rPr>
              <a:t>Uncertainty in making decisions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2845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77C5DC-F75C-4ECE-A724-8DD22676AD39}"/>
              </a:ext>
            </a:extLst>
          </p:cNvPr>
          <p:cNvSpPr>
            <a:spLocks noGrp="1"/>
          </p:cNvSpPr>
          <p:nvPr>
            <p:ph type="title"/>
          </p:nvPr>
        </p:nvSpPr>
        <p:spPr>
          <a:xfrm>
            <a:off x="667809" y="266700"/>
            <a:ext cx="8596668" cy="1076325"/>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  Interpretation and Overcoming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Event By Use of Benefit-Finding</a:t>
            </a:r>
          </a:p>
        </p:txBody>
      </p:sp>
      <p:sp>
        <p:nvSpPr>
          <p:cNvPr id="3" name="Content Placeholder 2">
            <a:extLst>
              <a:ext uri="{FF2B5EF4-FFF2-40B4-BE49-F238E27FC236}">
                <a16:creationId xmlns:a16="http://schemas.microsoft.com/office/drawing/2014/main" xmlns="" id="{3E197A88-BB6E-451B-B660-2E2E12452C67}"/>
              </a:ext>
            </a:extLst>
          </p:cNvPr>
          <p:cNvSpPr>
            <a:spLocks noGrp="1"/>
          </p:cNvSpPr>
          <p:nvPr>
            <p:ph idx="1"/>
          </p:nvPr>
        </p:nvSpPr>
        <p:spPr>
          <a:xfrm>
            <a:off x="696384" y="1579564"/>
            <a:ext cx="8596668" cy="3880773"/>
          </a:xfrm>
        </p:spPr>
        <p:txBody>
          <a:bodyPr/>
          <a:lstStyle/>
          <a:p>
            <a:r>
              <a:rPr lang="en-US" dirty="0">
                <a:latin typeface="Times New Roman" panose="02020603050405020304" pitchFamily="18" charset="0"/>
                <a:cs typeface="Times New Roman" panose="02020603050405020304" pitchFamily="18" charset="0"/>
              </a:rPr>
              <a:t>Develop from positive psychology (</a:t>
            </a:r>
            <a:r>
              <a:rPr lang="en-US" dirty="0" err="1">
                <a:latin typeface="Times New Roman" panose="02020603050405020304" pitchFamily="18" charset="0"/>
                <a:cs typeface="Times New Roman" panose="02020603050405020304" pitchFamily="18" charset="0"/>
              </a:rPr>
              <a:t>Itzhaki</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et </a:t>
            </a:r>
            <a:r>
              <a:rPr lang="en-US" dirty="0">
                <a:latin typeface="Times New Roman" panose="02020603050405020304" pitchFamily="18" charset="0"/>
                <a:cs typeface="Times New Roman" panose="02020603050405020304" pitchFamily="18" charset="0"/>
              </a:rPr>
              <a:t>al., 2015)</a:t>
            </a:r>
          </a:p>
          <a:p>
            <a:r>
              <a:rPr lang="en-US" dirty="0">
                <a:latin typeface="Times New Roman" panose="02020603050405020304" pitchFamily="18" charset="0"/>
                <a:cs typeface="Times New Roman" panose="02020603050405020304" pitchFamily="18" charset="0"/>
              </a:rPr>
              <a:t>Emphasizes on positive traits</a:t>
            </a:r>
          </a:p>
          <a:p>
            <a:r>
              <a:rPr lang="en-US" dirty="0">
                <a:latin typeface="Times New Roman" panose="02020603050405020304" pitchFamily="18" charset="0"/>
                <a:cs typeface="Times New Roman" panose="02020603050405020304" pitchFamily="18" charset="0"/>
              </a:rPr>
              <a:t>Leads to identification of benefits from adversities</a:t>
            </a:r>
          </a:p>
          <a:p>
            <a:r>
              <a:rPr lang="en-US" dirty="0">
                <a:latin typeface="Times New Roman" panose="02020603050405020304" pitchFamily="18" charset="0"/>
                <a:cs typeface="Times New Roman" panose="02020603050405020304" pitchFamily="18" charset="0"/>
              </a:rPr>
              <a:t>Adversarial growth </a:t>
            </a:r>
          </a:p>
          <a:p>
            <a:r>
              <a:rPr lang="en-US" dirty="0">
                <a:latin typeface="Times New Roman" panose="02020603050405020304" pitchFamily="18" charset="0"/>
                <a:cs typeface="Times New Roman" panose="02020603050405020304" pitchFamily="18" charset="0"/>
              </a:rPr>
              <a:t>Stress posttraumatic growth </a:t>
            </a:r>
          </a:p>
        </p:txBody>
      </p:sp>
    </p:spTree>
    <p:extLst>
      <p:ext uri="{BB962C8B-B14F-4D97-AF65-F5344CB8AC3E}">
        <p14:creationId xmlns:p14="http://schemas.microsoft.com/office/powerpoint/2010/main" val="2387733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0A2280-6DB4-42A7-9819-224CB9C9F5BC}"/>
              </a:ext>
            </a:extLst>
          </p:cNvPr>
          <p:cNvSpPr>
            <a:spLocks noGrp="1"/>
          </p:cNvSpPr>
          <p:nvPr>
            <p:ph type="title"/>
          </p:nvPr>
        </p:nvSpPr>
        <p:spPr>
          <a:xfrm>
            <a:off x="715434" y="323850"/>
            <a:ext cx="8596668" cy="1320800"/>
          </a:xfrm>
        </p:spPr>
        <p:txBody>
          <a:bodyPr/>
          <a:lstStyle/>
          <a:p>
            <a:pPr algn="ctr"/>
            <a:r>
              <a:rPr lang="en-US" dirty="0">
                <a:latin typeface="Times New Roman" panose="02020603050405020304" pitchFamily="18" charset="0"/>
                <a:cs typeface="Times New Roman" panose="02020603050405020304" pitchFamily="18" charset="0"/>
              </a:rPr>
              <a:t>Post-traumatic Growth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Client Experienced</a:t>
            </a:r>
          </a:p>
        </p:txBody>
      </p:sp>
      <p:sp>
        <p:nvSpPr>
          <p:cNvPr id="3" name="Content Placeholder 2">
            <a:extLst>
              <a:ext uri="{FF2B5EF4-FFF2-40B4-BE49-F238E27FC236}">
                <a16:creationId xmlns:a16="http://schemas.microsoft.com/office/drawing/2014/main" xmlns="" id="{8BFA5656-9D08-4C79-9BF5-141EE9D2FA25}"/>
              </a:ext>
            </a:extLst>
          </p:cNvPr>
          <p:cNvSpPr>
            <a:spLocks noGrp="1"/>
          </p:cNvSpPr>
          <p:nvPr>
            <p:ph idx="1"/>
          </p:nvPr>
        </p:nvSpPr>
        <p:spPr>
          <a:xfrm>
            <a:off x="667809" y="1589089"/>
            <a:ext cx="8596668" cy="3880773"/>
          </a:xfrm>
        </p:spPr>
        <p:txBody>
          <a:bodyPr/>
          <a:lstStyle/>
          <a:p>
            <a:r>
              <a:rPr lang="en-US" dirty="0">
                <a:latin typeface="Times New Roman" panose="02020603050405020304" pitchFamily="18" charset="0"/>
                <a:cs typeface="Times New Roman" panose="02020603050405020304" pitchFamily="18" charset="0"/>
              </a:rPr>
              <a:t>Change of philosophy of life</a:t>
            </a:r>
          </a:p>
          <a:p>
            <a:r>
              <a:rPr lang="en-US" dirty="0">
                <a:latin typeface="Times New Roman" panose="02020603050405020304" pitchFamily="18" charset="0"/>
                <a:cs typeface="Times New Roman" panose="02020603050405020304" pitchFamily="18" charset="0"/>
              </a:rPr>
              <a:t>People want validation and liberation </a:t>
            </a:r>
          </a:p>
          <a:p>
            <a:r>
              <a:rPr lang="en-US" dirty="0">
                <a:latin typeface="Times New Roman" panose="02020603050405020304" pitchFamily="18" charset="0"/>
                <a:cs typeface="Times New Roman" panose="02020603050405020304" pitchFamily="18" charset="0"/>
              </a:rPr>
              <a:t>Therapists, spiritual leaders and close friends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9293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847F1F-B7EB-4B8F-8292-50577D4DF123}"/>
              </a:ext>
            </a:extLst>
          </p:cNvPr>
          <p:cNvSpPr>
            <a:spLocks noGrp="1"/>
          </p:cNvSpPr>
          <p:nvPr>
            <p:ph type="title"/>
          </p:nvPr>
        </p:nvSpPr>
        <p:spPr>
          <a:xfrm>
            <a:off x="601134" y="266700"/>
            <a:ext cx="8596668" cy="819150"/>
          </a:xfrm>
        </p:spPr>
        <p:txBody>
          <a:bodyPr/>
          <a:lstStyle/>
          <a:p>
            <a:pPr algn="ctr"/>
            <a:r>
              <a:rPr lang="en-US" dirty="0" smtClean="0">
                <a:latin typeface="Times New Roman" panose="02020603050405020304" pitchFamily="18" charset="0"/>
                <a:cs typeface="Times New Roman" panose="02020603050405020304" pitchFamily="18" charset="0"/>
              </a:rPr>
              <a:t> Role of Resilience in Protecting Wellbeing</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E8CEAB2B-0994-44B9-ABEE-12A4DA3BDACA}"/>
              </a:ext>
            </a:extLst>
          </p:cNvPr>
          <p:cNvSpPr>
            <a:spLocks noGrp="1"/>
          </p:cNvSpPr>
          <p:nvPr>
            <p:ph idx="1"/>
          </p:nvPr>
        </p:nvSpPr>
        <p:spPr>
          <a:xfrm>
            <a:off x="639234" y="1008064"/>
            <a:ext cx="8596668" cy="3880773"/>
          </a:xfrm>
        </p:spPr>
        <p:txBody>
          <a:bodyPr/>
          <a:lstStyle/>
          <a:p>
            <a:r>
              <a:rPr lang="en-US" dirty="0">
                <a:latin typeface="Times New Roman" panose="02020603050405020304" pitchFamily="18" charset="0"/>
                <a:cs typeface="Times New Roman" panose="02020603050405020304" pitchFamily="18" charset="0"/>
              </a:rPr>
              <a:t>Power to cope with new adversaries </a:t>
            </a:r>
          </a:p>
          <a:p>
            <a:r>
              <a:rPr lang="en-US" dirty="0">
                <a:latin typeface="Times New Roman" panose="02020603050405020304" pitchFamily="18" charset="0"/>
                <a:cs typeface="Times New Roman" panose="02020603050405020304" pitchFamily="18" charset="0"/>
              </a:rPr>
              <a:t>Induces confidence </a:t>
            </a:r>
          </a:p>
          <a:p>
            <a:r>
              <a:rPr lang="en-US" dirty="0">
                <a:latin typeface="Times New Roman" panose="02020603050405020304" pitchFamily="18" charset="0"/>
                <a:cs typeface="Times New Roman" panose="02020603050405020304" pitchFamily="18" charset="0"/>
              </a:rPr>
              <a:t>Results into optimism </a:t>
            </a:r>
          </a:p>
          <a:p>
            <a:r>
              <a:rPr lang="en-US" dirty="0">
                <a:latin typeface="Times New Roman" panose="02020603050405020304" pitchFamily="18" charset="0"/>
                <a:cs typeface="Times New Roman" panose="02020603050405020304" pitchFamily="18" charset="0"/>
              </a:rPr>
              <a:t>Positive self esteem and self image </a:t>
            </a:r>
          </a:p>
          <a:p>
            <a:r>
              <a:rPr lang="en-US" dirty="0">
                <a:latin typeface="Times New Roman" panose="02020603050405020304" pitchFamily="18" charset="0"/>
                <a:cs typeface="Times New Roman" panose="02020603050405020304" pitchFamily="18" charset="0"/>
              </a:rPr>
              <a:t>Refraining constant self-blame </a:t>
            </a:r>
          </a:p>
        </p:txBody>
      </p:sp>
    </p:spTree>
    <p:extLst>
      <p:ext uri="{BB962C8B-B14F-4D97-AF65-F5344CB8AC3E}">
        <p14:creationId xmlns:p14="http://schemas.microsoft.com/office/powerpoint/2010/main" val="2885484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5AFCD6-5A37-4C8B-A4C7-CF4DE8FA4E23}"/>
              </a:ext>
            </a:extLst>
          </p:cNvPr>
          <p:cNvSpPr>
            <a:spLocks noGrp="1"/>
          </p:cNvSpPr>
          <p:nvPr>
            <p:ph type="title"/>
          </p:nvPr>
        </p:nvSpPr>
        <p:spPr>
          <a:xfrm>
            <a:off x="686859" y="333375"/>
            <a:ext cx="8596668" cy="828675"/>
          </a:xfrm>
        </p:spPr>
        <p:txBody>
          <a:bodyPr/>
          <a:lstStyle/>
          <a:p>
            <a:pPr algn="ctr"/>
            <a:r>
              <a:rPr lang="en-US" dirty="0">
                <a:latin typeface="Times New Roman" panose="02020603050405020304" pitchFamily="18" charset="0"/>
                <a:cs typeface="Times New Roman" panose="02020603050405020304" pitchFamily="18" charset="0"/>
              </a:rPr>
              <a:t>Factors that Enhance Resiliency </a:t>
            </a:r>
          </a:p>
        </p:txBody>
      </p:sp>
      <p:sp>
        <p:nvSpPr>
          <p:cNvPr id="3" name="Content Placeholder 2">
            <a:extLst>
              <a:ext uri="{FF2B5EF4-FFF2-40B4-BE49-F238E27FC236}">
                <a16:creationId xmlns:a16="http://schemas.microsoft.com/office/drawing/2014/main" xmlns="" id="{4E23BAF5-224B-4405-B68A-078D8B8A9A17}"/>
              </a:ext>
            </a:extLst>
          </p:cNvPr>
          <p:cNvSpPr>
            <a:spLocks noGrp="1"/>
          </p:cNvSpPr>
          <p:nvPr>
            <p:ph idx="1"/>
          </p:nvPr>
        </p:nvSpPr>
        <p:spPr>
          <a:xfrm>
            <a:off x="705909" y="1255714"/>
            <a:ext cx="8596668" cy="3880773"/>
          </a:xfrm>
        </p:spPr>
        <p:txBody>
          <a:bodyPr/>
          <a:lstStyle/>
          <a:p>
            <a:r>
              <a:rPr lang="en-US" dirty="0">
                <a:latin typeface="Times New Roman" panose="02020603050405020304" pitchFamily="18" charset="0"/>
                <a:cs typeface="Times New Roman" panose="02020603050405020304" pitchFamily="18" charset="0"/>
              </a:rPr>
              <a:t>Meaningful engagement </a:t>
            </a:r>
          </a:p>
          <a:p>
            <a:r>
              <a:rPr lang="en-US" dirty="0">
                <a:latin typeface="Times New Roman" panose="02020603050405020304" pitchFamily="18" charset="0"/>
                <a:cs typeface="Times New Roman" panose="02020603050405020304" pitchFamily="18" charset="0"/>
              </a:rPr>
              <a:t>Modification of cognitive destructions </a:t>
            </a:r>
          </a:p>
          <a:p>
            <a:r>
              <a:rPr lang="en-US" dirty="0">
                <a:latin typeface="Times New Roman" panose="02020603050405020304" pitchFamily="18" charset="0"/>
                <a:cs typeface="Times New Roman" panose="02020603050405020304" pitchFamily="18" charset="0"/>
              </a:rPr>
              <a:t>Minimizing stigma </a:t>
            </a:r>
          </a:p>
        </p:txBody>
      </p:sp>
    </p:spTree>
    <p:extLst>
      <p:ext uri="{BB962C8B-B14F-4D97-AF65-F5344CB8AC3E}">
        <p14:creationId xmlns:p14="http://schemas.microsoft.com/office/powerpoint/2010/main" val="2161004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F32A67-A1E7-4085-AF25-33B8201727EB}"/>
              </a:ext>
            </a:extLst>
          </p:cNvPr>
          <p:cNvSpPr>
            <a:spLocks noGrp="1"/>
          </p:cNvSpPr>
          <p:nvPr>
            <p:ph type="title"/>
          </p:nvPr>
        </p:nvSpPr>
        <p:spPr>
          <a:xfrm>
            <a:off x="696384" y="476250"/>
            <a:ext cx="8596668" cy="809625"/>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Factors that Enhance Resiliency (Continuation) </a:t>
            </a:r>
          </a:p>
        </p:txBody>
      </p:sp>
      <p:sp>
        <p:nvSpPr>
          <p:cNvPr id="3" name="Content Placeholder 2">
            <a:extLst>
              <a:ext uri="{FF2B5EF4-FFF2-40B4-BE49-F238E27FC236}">
                <a16:creationId xmlns:a16="http://schemas.microsoft.com/office/drawing/2014/main" xmlns="" id="{47AF8E88-181A-4EBC-8AB1-DB799B5F9198}"/>
              </a:ext>
            </a:extLst>
          </p:cNvPr>
          <p:cNvSpPr>
            <a:spLocks noGrp="1"/>
          </p:cNvSpPr>
          <p:nvPr>
            <p:ph idx="1"/>
          </p:nvPr>
        </p:nvSpPr>
        <p:spPr>
          <a:xfrm>
            <a:off x="686859" y="1303339"/>
            <a:ext cx="8596668" cy="3880773"/>
          </a:xfrm>
        </p:spPr>
        <p:txBody>
          <a:bodyPr/>
          <a:lstStyle/>
          <a:p>
            <a:r>
              <a:rPr lang="en-US" dirty="0">
                <a:latin typeface="Times New Roman" panose="02020603050405020304" pitchFamily="18" charset="0"/>
                <a:cs typeface="Times New Roman" panose="02020603050405020304" pitchFamily="18" charset="0"/>
              </a:rPr>
              <a:t>Optimism </a:t>
            </a:r>
          </a:p>
          <a:p>
            <a:r>
              <a:rPr lang="en-US" dirty="0">
                <a:latin typeface="Times New Roman" panose="02020603050405020304" pitchFamily="18" charset="0"/>
                <a:cs typeface="Times New Roman" panose="02020603050405020304" pitchFamily="18" charset="0"/>
              </a:rPr>
              <a:t>Positive effect</a:t>
            </a:r>
          </a:p>
          <a:p>
            <a:r>
              <a:rPr lang="en-US" dirty="0">
                <a:latin typeface="Times New Roman" panose="02020603050405020304" pitchFamily="18" charset="0"/>
                <a:cs typeface="Times New Roman" panose="02020603050405020304" pitchFamily="18" charset="0"/>
              </a:rPr>
              <a:t>Communication </a:t>
            </a:r>
          </a:p>
          <a:p>
            <a:r>
              <a:rPr lang="en-US" dirty="0">
                <a:latin typeface="Times New Roman" panose="02020603050405020304" pitchFamily="18" charset="0"/>
                <a:cs typeface="Times New Roman" panose="02020603050405020304" pitchFamily="18" charset="0"/>
              </a:rPr>
              <a:t>Social support </a:t>
            </a:r>
          </a:p>
          <a:p>
            <a:r>
              <a:rPr lang="en-US" dirty="0">
                <a:latin typeface="Times New Roman" panose="02020603050405020304" pitchFamily="18" charset="0"/>
                <a:cs typeface="Times New Roman" panose="02020603050405020304" pitchFamily="18" charset="0"/>
              </a:rPr>
              <a:t>Emotional support</a:t>
            </a:r>
          </a:p>
        </p:txBody>
      </p:sp>
    </p:spTree>
    <p:extLst>
      <p:ext uri="{BB962C8B-B14F-4D97-AF65-F5344CB8AC3E}">
        <p14:creationId xmlns:p14="http://schemas.microsoft.com/office/powerpoint/2010/main" val="1001905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849264-F6E3-4818-9AF8-6BF085843213}"/>
              </a:ext>
            </a:extLst>
          </p:cNvPr>
          <p:cNvSpPr>
            <a:spLocks noGrp="1"/>
          </p:cNvSpPr>
          <p:nvPr>
            <p:ph type="title"/>
          </p:nvPr>
        </p:nvSpPr>
        <p:spPr>
          <a:xfrm>
            <a:off x="696384" y="409575"/>
            <a:ext cx="8596668" cy="819150"/>
          </a:xfrm>
        </p:spPr>
        <p:txBody>
          <a:bodyPr/>
          <a:lstStyle/>
          <a:p>
            <a:pPr algn="ctr"/>
            <a:r>
              <a:rPr lang="en-US"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xmlns="" id="{1725A314-6DFD-4FB8-A25F-4042BDD2AECF}"/>
              </a:ext>
            </a:extLst>
          </p:cNvPr>
          <p:cNvSpPr>
            <a:spLocks noGrp="1"/>
          </p:cNvSpPr>
          <p:nvPr>
            <p:ph idx="1"/>
          </p:nvPr>
        </p:nvSpPr>
        <p:spPr>
          <a:xfrm>
            <a:off x="724959" y="1503364"/>
            <a:ext cx="8596668" cy="3880773"/>
          </a:xfrm>
        </p:spPr>
        <p:txBody>
          <a:bodyPr/>
          <a:lstStyle/>
          <a:p>
            <a:r>
              <a:rPr lang="en-US" dirty="0">
                <a:latin typeface="Times New Roman" panose="02020603050405020304" pitchFamily="18" charset="0"/>
                <a:cs typeface="Times New Roman" panose="02020603050405020304" pitchFamily="18" charset="0"/>
              </a:rPr>
              <a:t>Resiliency promotion is key in overcoming trauma</a:t>
            </a:r>
          </a:p>
          <a:p>
            <a:r>
              <a:rPr lang="en-US" dirty="0">
                <a:latin typeface="Times New Roman" panose="02020603050405020304" pitchFamily="18" charset="0"/>
                <a:cs typeface="Times New Roman" panose="02020603050405020304" pitchFamily="18" charset="0"/>
              </a:rPr>
              <a:t>Evaluation and assess potentials</a:t>
            </a:r>
          </a:p>
          <a:p>
            <a:r>
              <a:rPr lang="en-US" dirty="0">
                <a:latin typeface="Times New Roman" panose="02020603050405020304" pitchFamily="18" charset="0"/>
                <a:cs typeface="Times New Roman" panose="02020603050405020304" pitchFamily="18" charset="0"/>
              </a:rPr>
              <a:t>Assessment of capacities unique in every situation</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891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E43943-A222-450B-A3D1-7F7D98EDEA36}"/>
              </a:ext>
            </a:extLst>
          </p:cNvPr>
          <p:cNvSpPr>
            <a:spLocks noGrp="1"/>
          </p:cNvSpPr>
          <p:nvPr>
            <p:ph type="title"/>
          </p:nvPr>
        </p:nvSpPr>
        <p:spPr>
          <a:xfrm>
            <a:off x="677334" y="171450"/>
            <a:ext cx="8596668" cy="714375"/>
          </a:xfrm>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CB4DA277-8A65-4281-A672-4D827ECC1D3C}"/>
              </a:ext>
            </a:extLst>
          </p:cNvPr>
          <p:cNvSpPr>
            <a:spLocks noGrp="1"/>
          </p:cNvSpPr>
          <p:nvPr>
            <p:ph idx="1"/>
          </p:nvPr>
        </p:nvSpPr>
        <p:spPr>
          <a:xfrm>
            <a:off x="620184" y="1150939"/>
            <a:ext cx="8596668" cy="3880773"/>
          </a:xfrm>
        </p:spPr>
        <p:txBody>
          <a:bodyPr/>
          <a:lstStyle/>
          <a:p>
            <a:pPr marL="0" indent="0">
              <a:buNone/>
            </a:pPr>
            <a:r>
              <a:rPr lang="en-GB" dirty="0" err="1">
                <a:latin typeface="Times New Roman" panose="02020603050405020304" pitchFamily="18" charset="0"/>
                <a:cs typeface="Times New Roman" panose="02020603050405020304" pitchFamily="18" charset="0"/>
              </a:rPr>
              <a:t>Itzhaki</a:t>
            </a:r>
            <a:r>
              <a:rPr lang="en-GB" dirty="0">
                <a:latin typeface="Times New Roman" panose="02020603050405020304" pitchFamily="18" charset="0"/>
                <a:cs typeface="Times New Roman" panose="02020603050405020304" pitchFamily="18" charset="0"/>
              </a:rPr>
              <a:t>, M., </a:t>
            </a:r>
            <a:r>
              <a:rPr lang="en-GB" dirty="0" err="1">
                <a:latin typeface="Times New Roman" panose="02020603050405020304" pitchFamily="18" charset="0"/>
                <a:cs typeface="Times New Roman" panose="02020603050405020304" pitchFamily="18" charset="0"/>
              </a:rPr>
              <a:t>Peles‐Bortz</a:t>
            </a:r>
            <a:r>
              <a:rPr lang="en-GB" dirty="0">
                <a:latin typeface="Times New Roman" panose="02020603050405020304" pitchFamily="18" charset="0"/>
                <a:cs typeface="Times New Roman" panose="02020603050405020304" pitchFamily="18" charset="0"/>
              </a:rPr>
              <a:t>, A., </a:t>
            </a:r>
            <a:r>
              <a:rPr lang="en-GB" dirty="0" err="1">
                <a:latin typeface="Times New Roman" panose="02020603050405020304" pitchFamily="18" charset="0"/>
                <a:cs typeface="Times New Roman" panose="02020603050405020304" pitchFamily="18" charset="0"/>
              </a:rPr>
              <a:t>Kostistky</a:t>
            </a:r>
            <a:r>
              <a:rPr lang="en-GB" dirty="0">
                <a:latin typeface="Times New Roman" panose="02020603050405020304" pitchFamily="18" charset="0"/>
                <a:cs typeface="Times New Roman" panose="02020603050405020304" pitchFamily="18" charset="0"/>
              </a:rPr>
              <a:t>, H., </a:t>
            </a:r>
            <a:r>
              <a:rPr lang="en-GB" dirty="0" err="1">
                <a:latin typeface="Times New Roman" panose="02020603050405020304" pitchFamily="18" charset="0"/>
                <a:cs typeface="Times New Roman" panose="02020603050405020304" pitchFamily="18" charset="0"/>
              </a:rPr>
              <a:t>Barnoy</a:t>
            </a:r>
            <a:r>
              <a:rPr lang="en-GB" dirty="0">
                <a:latin typeface="Times New Roman" panose="02020603050405020304" pitchFamily="18" charset="0"/>
                <a:cs typeface="Times New Roman" panose="02020603050405020304" pitchFamily="18" charset="0"/>
              </a:rPr>
              <a:t>, D., </a:t>
            </a:r>
            <a:r>
              <a:rPr lang="en-GB" dirty="0" err="1">
                <a:latin typeface="Times New Roman" panose="02020603050405020304" pitchFamily="18" charset="0"/>
                <a:cs typeface="Times New Roman" panose="02020603050405020304" pitchFamily="18" charset="0"/>
              </a:rPr>
              <a:t>Filshtinsky</a:t>
            </a:r>
            <a:r>
              <a:rPr lang="en-GB" dirty="0">
                <a:latin typeface="Times New Roman" panose="02020603050405020304" pitchFamily="18" charset="0"/>
                <a:cs typeface="Times New Roman" panose="02020603050405020304" pitchFamily="18" charset="0"/>
              </a:rPr>
              <a:t>, V., &amp; 			</a:t>
            </a:r>
            <a:r>
              <a:rPr lang="en-GB" dirty="0" err="1" smtClean="0">
                <a:latin typeface="Times New Roman" panose="02020603050405020304" pitchFamily="18" charset="0"/>
                <a:cs typeface="Times New Roman" panose="02020603050405020304" pitchFamily="18" charset="0"/>
              </a:rPr>
              <a:t>Bluvstein</a:t>
            </a:r>
            <a:r>
              <a:rPr lang="en-GB" dirty="0">
                <a:latin typeface="Times New Roman" panose="02020603050405020304" pitchFamily="18" charset="0"/>
                <a:cs typeface="Times New Roman" panose="02020603050405020304" pitchFamily="18" charset="0"/>
              </a:rPr>
              <a:t>, I. (2015). Exposure of mental health nurses to violence 					associated with job stress, life satisfaction, staff resilience, and 						post‐traumatic growth. </a:t>
            </a:r>
            <a:r>
              <a:rPr lang="en-US" i="1" dirty="0">
                <a:latin typeface="Times New Roman" panose="02020603050405020304" pitchFamily="18" charset="0"/>
                <a:cs typeface="Times New Roman" panose="02020603050405020304" pitchFamily="18" charset="0"/>
              </a:rPr>
              <a:t>International journal of mental health 						nursing</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24</a:t>
            </a:r>
            <a:r>
              <a:rPr lang="en-US" dirty="0">
                <a:latin typeface="Times New Roman" panose="02020603050405020304" pitchFamily="18" charset="0"/>
                <a:cs typeface="Times New Roman" panose="02020603050405020304" pitchFamily="18" charset="0"/>
              </a:rPr>
              <a:t>(5), 403-412.</a:t>
            </a:r>
          </a:p>
          <a:p>
            <a:pPr marL="0" indent="0">
              <a:buNone/>
            </a:pPr>
            <a:r>
              <a:rPr lang="en-GB" dirty="0">
                <a:latin typeface="Times New Roman" panose="02020603050405020304" pitchFamily="18" charset="0"/>
                <a:cs typeface="Times New Roman" panose="02020603050405020304" pitchFamily="18" charset="0"/>
              </a:rPr>
              <a:t>McCauley, S. R., Wilde, E. A., Miller, E. R., Frisby, M. L., Garza, H. M., 					Varghese, R., ... &amp; McCarthy, J. J. (2013). Preinjury resilience and 					mood as predictors of early outcome following mild traumatic brain 					injury. </a:t>
            </a:r>
            <a:r>
              <a:rPr lang="en-US" i="1" dirty="0">
                <a:latin typeface="Times New Roman" panose="02020603050405020304" pitchFamily="18" charset="0"/>
                <a:cs typeface="Times New Roman" panose="02020603050405020304" pitchFamily="18" charset="0"/>
              </a:rPr>
              <a:t>Journal of neurotrauma</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30</a:t>
            </a:r>
            <a:r>
              <a:rPr lang="en-US" dirty="0">
                <a:latin typeface="Times New Roman" panose="02020603050405020304" pitchFamily="18" charset="0"/>
                <a:cs typeface="Times New Roman" panose="02020603050405020304" pitchFamily="18" charset="0"/>
              </a:rPr>
              <a:t>(8), 642-652.</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9483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2AB5EC-6BC1-44DD-9C61-F671D67BA6BA}"/>
              </a:ext>
            </a:extLst>
          </p:cNvPr>
          <p:cNvSpPr>
            <a:spLocks noGrp="1"/>
          </p:cNvSpPr>
          <p:nvPr>
            <p:ph type="title"/>
          </p:nvPr>
        </p:nvSpPr>
        <p:spPr>
          <a:xfrm>
            <a:off x="715434" y="276225"/>
            <a:ext cx="8596668" cy="857250"/>
          </a:xfrm>
        </p:spPr>
        <p:txBody>
          <a:bodyPr/>
          <a:lstStyle/>
          <a:p>
            <a:r>
              <a:rPr lang="en-US" dirty="0">
                <a:latin typeface="Times New Roman" panose="02020603050405020304" pitchFamily="18" charset="0"/>
                <a:cs typeface="Times New Roman" panose="02020603050405020304" pitchFamily="18" charset="0"/>
              </a:rPr>
              <a:t>References (Continuation) </a:t>
            </a:r>
          </a:p>
        </p:txBody>
      </p:sp>
      <p:sp>
        <p:nvSpPr>
          <p:cNvPr id="3" name="Content Placeholder 2">
            <a:extLst>
              <a:ext uri="{FF2B5EF4-FFF2-40B4-BE49-F238E27FC236}">
                <a16:creationId xmlns:a16="http://schemas.microsoft.com/office/drawing/2014/main" xmlns="" id="{CCC5C538-11AB-482A-B0C6-970BA3582826}"/>
              </a:ext>
            </a:extLst>
          </p:cNvPr>
          <p:cNvSpPr>
            <a:spLocks noGrp="1"/>
          </p:cNvSpPr>
          <p:nvPr>
            <p:ph idx="1"/>
          </p:nvPr>
        </p:nvSpPr>
        <p:spPr>
          <a:xfrm>
            <a:off x="658284" y="1169989"/>
            <a:ext cx="8596668" cy="3880773"/>
          </a:xfrm>
        </p:spPr>
        <p:txBody>
          <a:bodyPr/>
          <a:lstStyle/>
          <a:p>
            <a:pPr marL="0" indent="0">
              <a:buNone/>
            </a:pPr>
            <a:r>
              <a:rPr lang="en-GB" dirty="0">
                <a:latin typeface="Times New Roman" panose="02020603050405020304" pitchFamily="18" charset="0"/>
                <a:cs typeface="Times New Roman" panose="02020603050405020304" pitchFamily="18" charset="0"/>
              </a:rPr>
              <a:t>Rainey, E. E., </a:t>
            </a:r>
            <a:r>
              <a:rPr lang="en-GB" dirty="0" err="1">
                <a:latin typeface="Times New Roman" panose="02020603050405020304" pitchFamily="18" charset="0"/>
                <a:cs typeface="Times New Roman" panose="02020603050405020304" pitchFamily="18" charset="0"/>
              </a:rPr>
              <a:t>Petrey</a:t>
            </a:r>
            <a:r>
              <a:rPr lang="en-GB" dirty="0">
                <a:latin typeface="Times New Roman" panose="02020603050405020304" pitchFamily="18" charset="0"/>
                <a:cs typeface="Times New Roman" panose="02020603050405020304" pitchFamily="18" charset="0"/>
              </a:rPr>
              <a:t>, L. B., Reynolds, M., </a:t>
            </a:r>
            <a:r>
              <a:rPr lang="en-GB" dirty="0" err="1">
                <a:latin typeface="Times New Roman" panose="02020603050405020304" pitchFamily="18" charset="0"/>
                <a:cs typeface="Times New Roman" panose="02020603050405020304" pitchFamily="18" charset="0"/>
              </a:rPr>
              <a:t>Agtarap</a:t>
            </a:r>
            <a:r>
              <a:rPr lang="en-GB" dirty="0">
                <a:latin typeface="Times New Roman" panose="02020603050405020304" pitchFamily="18" charset="0"/>
                <a:cs typeface="Times New Roman" panose="02020603050405020304" pitchFamily="18" charset="0"/>
              </a:rPr>
              <a:t>, S., &amp; Warren, A. M. (2014). 				Psychological factors predicting outcome after traumatic 							injury: the role of resilience. </a:t>
            </a:r>
            <a:r>
              <a:rPr lang="en-US" i="1" dirty="0">
                <a:latin typeface="Times New Roman" panose="02020603050405020304" pitchFamily="18" charset="0"/>
                <a:cs typeface="Times New Roman" panose="02020603050405020304" pitchFamily="18" charset="0"/>
              </a:rPr>
              <a:t>The American Journal of 								Surgery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208</a:t>
            </a:r>
            <a:r>
              <a:rPr lang="en-US" dirty="0">
                <a:latin typeface="Times New Roman" panose="02020603050405020304" pitchFamily="18" charset="0"/>
                <a:cs typeface="Times New Roman" panose="02020603050405020304" pitchFamily="18" charset="0"/>
              </a:rPr>
              <a:t>(4), 517-523.</a:t>
            </a:r>
          </a:p>
          <a:p>
            <a:pPr marL="0" indent="0">
              <a:buNone/>
            </a:pPr>
            <a:r>
              <a:rPr lang="en-GB" dirty="0">
                <a:latin typeface="Times New Roman" panose="02020603050405020304" pitchFamily="18" charset="0"/>
                <a:cs typeface="Times New Roman" panose="02020603050405020304" pitchFamily="18" charset="0"/>
              </a:rPr>
              <a:t>Simpson, G., &amp; Jones, K. (2013). How important is resilience among family 				members supporting relatives with traumatic brain injury or spinal 					cord injury? </a:t>
            </a:r>
            <a:r>
              <a:rPr lang="en-US" i="1" dirty="0">
                <a:latin typeface="Times New Roman" panose="02020603050405020304" pitchFamily="18" charset="0"/>
                <a:cs typeface="Times New Roman" panose="02020603050405020304" pitchFamily="18" charset="0"/>
              </a:rPr>
              <a:t>Clinical rehabilitation</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27</a:t>
            </a:r>
            <a:r>
              <a:rPr lang="en-US" dirty="0">
                <a:latin typeface="Times New Roman" panose="02020603050405020304" pitchFamily="18" charset="0"/>
                <a:cs typeface="Times New Roman" panose="02020603050405020304" pitchFamily="18" charset="0"/>
              </a:rPr>
              <a:t>(4), 367-377.</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7473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C7C81F-0127-4885-8707-51A3B7EC5FF8}"/>
              </a:ext>
            </a:extLst>
          </p:cNvPr>
          <p:cNvSpPr>
            <a:spLocks noGrp="1"/>
          </p:cNvSpPr>
          <p:nvPr>
            <p:ph type="title"/>
          </p:nvPr>
        </p:nvSpPr>
        <p:spPr>
          <a:xfrm>
            <a:off x="667809" y="400050"/>
            <a:ext cx="8596668" cy="828675"/>
          </a:xfrm>
        </p:spPr>
        <p:txBody>
          <a:bodyPr/>
          <a:lstStyle/>
          <a:p>
            <a:r>
              <a:rPr lang="en-US" dirty="0">
                <a:latin typeface="Times New Roman" panose="02020603050405020304" pitchFamily="18" charset="0"/>
                <a:cs typeface="Times New Roman" panose="02020603050405020304" pitchFamily="18" charset="0"/>
              </a:rPr>
              <a:t>References (Continuation)</a:t>
            </a:r>
          </a:p>
        </p:txBody>
      </p:sp>
      <p:sp>
        <p:nvSpPr>
          <p:cNvPr id="3" name="Content Placeholder 2">
            <a:extLst>
              <a:ext uri="{FF2B5EF4-FFF2-40B4-BE49-F238E27FC236}">
                <a16:creationId xmlns:a16="http://schemas.microsoft.com/office/drawing/2014/main" xmlns="" id="{B52FA078-C7CE-47C2-88EC-0DA604F5D025}"/>
              </a:ext>
            </a:extLst>
          </p:cNvPr>
          <p:cNvSpPr>
            <a:spLocks noGrp="1"/>
          </p:cNvSpPr>
          <p:nvPr>
            <p:ph idx="1"/>
          </p:nvPr>
        </p:nvSpPr>
        <p:spPr>
          <a:xfrm>
            <a:off x="648759" y="1389064"/>
            <a:ext cx="8596668" cy="3880773"/>
          </a:xfrm>
        </p:spPr>
        <p:txBody>
          <a:bodyPr/>
          <a:lstStyle/>
          <a:p>
            <a:r>
              <a:rPr lang="en-GB" dirty="0">
                <a:latin typeface="Times New Roman" panose="02020603050405020304" pitchFamily="18" charset="0"/>
                <a:cs typeface="Times New Roman" panose="02020603050405020304" pitchFamily="18" charset="0"/>
              </a:rPr>
              <a:t>Tsai, J., El-</a:t>
            </a:r>
            <a:r>
              <a:rPr lang="en-GB" dirty="0" err="1">
                <a:latin typeface="Times New Roman" panose="02020603050405020304" pitchFamily="18" charset="0"/>
                <a:cs typeface="Times New Roman" panose="02020603050405020304" pitchFamily="18" charset="0"/>
              </a:rPr>
              <a:t>Gabalawy</a:t>
            </a:r>
            <a:r>
              <a:rPr lang="en-GB" dirty="0">
                <a:latin typeface="Times New Roman" panose="02020603050405020304" pitchFamily="18" charset="0"/>
                <a:cs typeface="Times New Roman" panose="02020603050405020304" pitchFamily="18" charset="0"/>
              </a:rPr>
              <a:t>, R., Sledge, W. H., Southwick, S. M., &amp; </a:t>
            </a:r>
            <a:r>
              <a:rPr lang="en-GB" dirty="0" err="1">
                <a:latin typeface="Times New Roman" panose="02020603050405020304" pitchFamily="18" charset="0"/>
                <a:cs typeface="Times New Roman" panose="02020603050405020304" pitchFamily="18" charset="0"/>
              </a:rPr>
              <a:t>Pietrzak</a:t>
            </a:r>
            <a:r>
              <a:rPr lang="en-GB" dirty="0">
                <a:latin typeface="Times New Roman" panose="02020603050405020304" pitchFamily="18" charset="0"/>
                <a:cs typeface="Times New Roman" panose="02020603050405020304" pitchFamily="18" charset="0"/>
              </a:rPr>
              <a:t>, R. H. 				(2015). Post-traumatic growth among veterans in the USA: Results from 				the National Health and Resilience in Veterans Study. </a:t>
            </a:r>
            <a:r>
              <a:rPr lang="en-US" i="1" dirty="0">
                <a:latin typeface="Times New Roman" panose="02020603050405020304" pitchFamily="18" charset="0"/>
                <a:cs typeface="Times New Roman" panose="02020603050405020304" pitchFamily="18" charset="0"/>
              </a:rPr>
              <a:t>Psychological 					Medicine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45</a:t>
            </a:r>
            <a:r>
              <a:rPr lang="en-US" dirty="0">
                <a:latin typeface="Times New Roman" panose="02020603050405020304" pitchFamily="18" charset="0"/>
                <a:cs typeface="Times New Roman" panose="02020603050405020304" pitchFamily="18" charset="0"/>
              </a:rPr>
              <a:t>(1), 165-179.</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751264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328</TotalTime>
  <Words>2022</Words>
  <Application>Microsoft Office PowerPoint</Application>
  <PresentationFormat>Custom</PresentationFormat>
  <Paragraphs>104</Paragraphs>
  <Slides>16</Slides>
  <Notes>13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Facet</vt:lpstr>
      <vt:lpstr>Resilience Presentation </vt:lpstr>
      <vt:lpstr>Introduction </vt:lpstr>
      <vt:lpstr>A Mock Case Study of A Client</vt:lpstr>
      <vt:lpstr>Concept of Resilience</vt:lpstr>
      <vt:lpstr> Event the Client Experienced</vt:lpstr>
      <vt:lpstr>Interpretation and Overcoming the Event By Use of Meaning-making</vt:lpstr>
      <vt:lpstr>Interpretation and Overcoming the Event By Use of Sense-Making</vt:lpstr>
      <vt:lpstr>  Interpretation and Overcoming the Event By Use of Benefit-Finding</vt:lpstr>
      <vt:lpstr>Post-traumatic Growth the Client Experienced</vt:lpstr>
      <vt:lpstr> Role of Resilience in Protecting Wellbeing</vt:lpstr>
      <vt:lpstr>Factors that Enhance Resiliency </vt:lpstr>
      <vt:lpstr>Factors that Enhance Resiliency (Continuation) </vt:lpstr>
      <vt:lpstr>Conclusion </vt:lpstr>
      <vt:lpstr>References </vt:lpstr>
      <vt:lpstr>References (Continuation) </vt:lpstr>
      <vt:lpstr>References (Continuation)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Resilience Presentation</dc:title>
  <dc:creator>Probook</dc:creator>
  <cp:lastModifiedBy>User</cp:lastModifiedBy>
  <cp:revision>24</cp:revision>
  <dcterms:created xsi:type="dcterms:W3CDTF">2019-04-07T07:59:37Z</dcterms:created>
  <dcterms:modified xsi:type="dcterms:W3CDTF">2019-04-07T15:05:52Z</dcterms:modified>
</cp:coreProperties>
</file>